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5" r:id="rId8"/>
    <p:sldId id="266" r:id="rId9"/>
    <p:sldId id="267" r:id="rId10"/>
    <p:sldId id="270" r:id="rId11"/>
    <p:sldId id="268" r:id="rId12"/>
    <p:sldId id="262" r:id="rId13"/>
    <p:sldId id="263" r:id="rId14"/>
    <p:sldId id="264" r:id="rId15"/>
    <p:sldId id="269" r:id="rId1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varScale="1">
        <p:scale>
          <a:sx n="76" d="100"/>
          <a:sy n="76" d="100"/>
        </p:scale>
        <p:origin x="183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1" Type="http://schemas.openxmlformats.org/officeDocument/2006/relationships/image" Target="../media/image1.jpeg"/></Relationships>
</file>

<file path=ppt/diagrams/_rels/data2.xml.rels><?xml version="1.0" encoding="UTF-8" standalone="yes"?>
<Relationships xmlns="http://schemas.openxmlformats.org/package/2006/relationships"><Relationship Id="rId1" Type="http://schemas.openxmlformats.org/officeDocument/2006/relationships/image" Target="../media/image3.jpg"/></Relationships>
</file>

<file path=ppt/diagrams/_rels/data3.xml.rels><?xml version="1.0" encoding="UTF-8" standalone="yes"?>
<Relationships xmlns="http://schemas.openxmlformats.org/package/2006/relationships"><Relationship Id="rId1" Type="http://schemas.openxmlformats.org/officeDocument/2006/relationships/image" Target="../media/image5.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jpg"/></Relationships>
</file>

<file path=ppt/diagrams/_rels/drawing3.xml.rels><?xml version="1.0" encoding="UTF-8" standalone="yes"?>
<Relationships xmlns="http://schemas.openxmlformats.org/package/2006/relationships"><Relationship Id="rId1"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97AB1E-C314-4D81-9EED-E01B35422990}"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3CD07404-D0C6-4264-A872-211AD3BB1CC0}">
      <dgm:prSet phldrT="[Texte]">
        <dgm:style>
          <a:lnRef idx="2">
            <a:schemeClr val="accent3">
              <a:shade val="50000"/>
            </a:schemeClr>
          </a:lnRef>
          <a:fillRef idx="1">
            <a:schemeClr val="accent3"/>
          </a:fillRef>
          <a:effectRef idx="0">
            <a:schemeClr val="accent3"/>
          </a:effectRef>
          <a:fontRef idx="minor">
            <a:schemeClr val="lt1"/>
          </a:fontRef>
        </dgm:style>
      </dgm:prSet>
      <dgm:spPr>
        <a:solidFill>
          <a:schemeClr val="bg1">
            <a:lumMod val="85000"/>
          </a:schemeClr>
        </a:solidFill>
        <a:ln>
          <a:solidFill>
            <a:schemeClr val="tx1">
              <a:lumMod val="95000"/>
              <a:lumOff val="5000"/>
            </a:schemeClr>
          </a:solidFill>
        </a:ln>
      </dgm:spPr>
      <dgm:t>
        <a:bodyPr/>
        <a:lstStyle/>
        <a:p>
          <a:r>
            <a:rPr lang="fr-FR" dirty="0" err="1" smtClean="0">
              <a:solidFill>
                <a:schemeClr val="tx1">
                  <a:lumMod val="95000"/>
                  <a:lumOff val="5000"/>
                </a:schemeClr>
              </a:solidFill>
            </a:rPr>
            <a:t>Tamanart</a:t>
          </a:r>
          <a:endParaRPr lang="fr-FR" dirty="0">
            <a:solidFill>
              <a:schemeClr val="tx1">
                <a:lumMod val="95000"/>
                <a:lumOff val="5000"/>
              </a:schemeClr>
            </a:solidFill>
          </a:endParaRPr>
        </a:p>
      </dgm:t>
    </dgm:pt>
    <dgm:pt modelId="{D0D0C09C-20AA-4A33-AD14-9386894C5430}" type="sibTrans" cxnId="{A75E2E8D-3933-418D-80D4-96309804392D}">
      <dgm:prSet/>
      <dgm:spPr/>
      <dgm:t>
        <a:bodyPr/>
        <a:lstStyle/>
        <a:p>
          <a:endParaRPr lang="fr-FR"/>
        </a:p>
      </dgm:t>
    </dgm:pt>
    <dgm:pt modelId="{1FD63FC5-7CC6-43A4-BF43-059481B24DAA}" type="parTrans" cxnId="{A75E2E8D-3933-418D-80D4-96309804392D}">
      <dgm:prSet/>
      <dgm:spPr/>
      <dgm:t>
        <a:bodyPr/>
        <a:lstStyle/>
        <a:p>
          <a:endParaRPr lang="fr-FR"/>
        </a:p>
      </dgm:t>
    </dgm:pt>
    <dgm:pt modelId="{CE84AF13-ECE2-40C6-BB5D-B7DF1F4796DE}" type="pres">
      <dgm:prSet presAssocID="{E497AB1E-C314-4D81-9EED-E01B35422990}" presName="Name0" presStyleCnt="0">
        <dgm:presLayoutVars>
          <dgm:dir/>
          <dgm:resizeHandles val="exact"/>
        </dgm:presLayoutVars>
      </dgm:prSet>
      <dgm:spPr/>
    </dgm:pt>
    <dgm:pt modelId="{4AAB9AAF-9B4E-4BFB-A3A6-9B1196D2CCAD}" type="pres">
      <dgm:prSet presAssocID="{3CD07404-D0C6-4264-A872-211AD3BB1CC0}" presName="composite" presStyleCnt="0"/>
      <dgm:spPr/>
    </dgm:pt>
    <dgm:pt modelId="{58C7CD49-928B-4B62-A851-807D3D2CE089}" type="pres">
      <dgm:prSet presAssocID="{3CD07404-D0C6-4264-A872-211AD3BB1CC0}" presName="rect1" presStyleLbl="bgShp" presStyleIdx="0" presStyleCnt="1" custScaleX="142710"/>
      <dgm:spPr>
        <a:blipFill>
          <a:blip xmlns:r="http://schemas.openxmlformats.org/officeDocument/2006/relationships" r:embed="rId1"/>
          <a:srcRect/>
          <a:stretch>
            <a:fillRect l="-7000" r="-7000"/>
          </a:stretch>
        </a:blipFill>
      </dgm:spPr>
      <dgm:extLst>
        <a:ext uri="{E40237B7-FDA0-4F09-8148-C483321AD2D9}">
          <dgm14:cNvPr xmlns:dgm14="http://schemas.microsoft.com/office/drawing/2010/diagram" id="0" name="" descr="C:\Users\Microsoft 2014\Desktop\green collo\60075866_348577339344898_274603690462019584_n.jpg"/>
        </a:ext>
      </dgm:extLst>
    </dgm:pt>
    <dgm:pt modelId="{3FAD8DBF-9458-45B9-8DA6-F6F49DE0A28B}" type="pres">
      <dgm:prSet presAssocID="{3CD07404-D0C6-4264-A872-211AD3BB1CC0}" presName="rect2" presStyleLbl="trBgShp" presStyleIdx="0" presStyleCnt="1">
        <dgm:presLayoutVars>
          <dgm:bulletEnabled val="1"/>
        </dgm:presLayoutVars>
      </dgm:prSet>
      <dgm:spPr/>
      <dgm:t>
        <a:bodyPr/>
        <a:lstStyle/>
        <a:p>
          <a:endParaRPr lang="fr-FR"/>
        </a:p>
      </dgm:t>
    </dgm:pt>
  </dgm:ptLst>
  <dgm:cxnLst>
    <dgm:cxn modelId="{A75E2E8D-3933-418D-80D4-96309804392D}" srcId="{E497AB1E-C314-4D81-9EED-E01B35422990}" destId="{3CD07404-D0C6-4264-A872-211AD3BB1CC0}" srcOrd="0" destOrd="0" parTransId="{1FD63FC5-7CC6-43A4-BF43-059481B24DAA}" sibTransId="{D0D0C09C-20AA-4A33-AD14-9386894C5430}"/>
    <dgm:cxn modelId="{E5C864FF-A066-42C0-B757-861A30FE06F2}" type="presOf" srcId="{3CD07404-D0C6-4264-A872-211AD3BB1CC0}" destId="{3FAD8DBF-9458-45B9-8DA6-F6F49DE0A28B}" srcOrd="0" destOrd="0" presId="urn:microsoft.com/office/officeart/2008/layout/BendingPictureSemiTransparentText"/>
    <dgm:cxn modelId="{EBAB1692-4237-450A-9F28-CCEF4FA30095}" type="presOf" srcId="{E497AB1E-C314-4D81-9EED-E01B35422990}" destId="{CE84AF13-ECE2-40C6-BB5D-B7DF1F4796DE}" srcOrd="0" destOrd="0" presId="urn:microsoft.com/office/officeart/2008/layout/BendingPictureSemiTransparentText"/>
    <dgm:cxn modelId="{6998021D-EF95-4271-8E15-FE97019CD700}" type="presParOf" srcId="{CE84AF13-ECE2-40C6-BB5D-B7DF1F4796DE}" destId="{4AAB9AAF-9B4E-4BFB-A3A6-9B1196D2CCAD}" srcOrd="0" destOrd="0" presId="urn:microsoft.com/office/officeart/2008/layout/BendingPictureSemiTransparentText"/>
    <dgm:cxn modelId="{09A6C4CE-7465-4FF4-8889-0D777D233215}" type="presParOf" srcId="{4AAB9AAF-9B4E-4BFB-A3A6-9B1196D2CCAD}" destId="{58C7CD49-928B-4B62-A851-807D3D2CE089}" srcOrd="0" destOrd="0" presId="urn:microsoft.com/office/officeart/2008/layout/BendingPictureSemiTransparentText"/>
    <dgm:cxn modelId="{0E97DC2F-F62C-4AAF-AB63-8D36C72CD815}" type="presParOf" srcId="{4AAB9AAF-9B4E-4BFB-A3A6-9B1196D2CCAD}" destId="{3FAD8DBF-9458-45B9-8DA6-F6F49DE0A28B}"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D88166-B282-41E5-8DF7-3B8A6B5EC682}"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4969DFBC-F9B2-4870-A6A8-886885005B1F}">
      <dgm:prSet phldrT="[Texte]"/>
      <dgm:spPr>
        <a:solidFill>
          <a:schemeClr val="bg1">
            <a:lumMod val="85000"/>
          </a:schemeClr>
        </a:solidFill>
      </dgm:spPr>
      <dgm:t>
        <a:bodyPr/>
        <a:lstStyle/>
        <a:p>
          <a:r>
            <a:rPr lang="fr-FR" dirty="0" smtClean="0">
              <a:solidFill>
                <a:schemeClr val="tx1">
                  <a:lumMod val="95000"/>
                  <a:lumOff val="5000"/>
                </a:schemeClr>
              </a:solidFill>
            </a:rPr>
            <a:t>Oued </a:t>
          </a:r>
          <a:r>
            <a:rPr lang="fr-FR" dirty="0" err="1" smtClean="0">
              <a:solidFill>
                <a:schemeClr val="tx1">
                  <a:lumMod val="95000"/>
                  <a:lumOff val="5000"/>
                </a:schemeClr>
              </a:solidFill>
            </a:rPr>
            <a:t>Z’hor</a:t>
          </a:r>
          <a:endParaRPr lang="fr-FR" dirty="0">
            <a:solidFill>
              <a:schemeClr val="tx1">
                <a:lumMod val="95000"/>
                <a:lumOff val="5000"/>
              </a:schemeClr>
            </a:solidFill>
          </a:endParaRPr>
        </a:p>
      </dgm:t>
    </dgm:pt>
    <dgm:pt modelId="{06BA03EE-2DFF-4720-936A-F76996111305}" type="parTrans" cxnId="{39C65B89-D4E6-4C1C-AE3B-073C14E3DE28}">
      <dgm:prSet/>
      <dgm:spPr/>
      <dgm:t>
        <a:bodyPr/>
        <a:lstStyle/>
        <a:p>
          <a:endParaRPr lang="fr-FR"/>
        </a:p>
      </dgm:t>
    </dgm:pt>
    <dgm:pt modelId="{89284535-2BDF-42B4-BBC5-BF90F681E2A7}" type="sibTrans" cxnId="{39C65B89-D4E6-4C1C-AE3B-073C14E3DE28}">
      <dgm:prSet/>
      <dgm:spPr/>
      <dgm:t>
        <a:bodyPr/>
        <a:lstStyle/>
        <a:p>
          <a:endParaRPr lang="fr-FR"/>
        </a:p>
      </dgm:t>
    </dgm:pt>
    <dgm:pt modelId="{4338E6D5-46CF-470E-8844-EBC071409974}" type="pres">
      <dgm:prSet presAssocID="{D2D88166-B282-41E5-8DF7-3B8A6B5EC682}" presName="diagram" presStyleCnt="0">
        <dgm:presLayoutVars>
          <dgm:dir/>
        </dgm:presLayoutVars>
      </dgm:prSet>
      <dgm:spPr/>
    </dgm:pt>
    <dgm:pt modelId="{20A729C8-29A4-4A5E-A3B6-19D5068079C6}" type="pres">
      <dgm:prSet presAssocID="{4969DFBC-F9B2-4870-A6A8-886885005B1F}" presName="composite" presStyleCnt="0"/>
      <dgm:spPr/>
    </dgm:pt>
    <dgm:pt modelId="{AC02C72E-7E8D-470E-8655-484C898A34BA}" type="pres">
      <dgm:prSet presAssocID="{4969DFBC-F9B2-4870-A6A8-886885005B1F}"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pt>
    <dgm:pt modelId="{4343A353-0444-4D3C-BBFB-3E653C0D7098}" type="pres">
      <dgm:prSet presAssocID="{4969DFBC-F9B2-4870-A6A8-886885005B1F}" presName="Parent" presStyleLbl="node0" presStyleIdx="0" presStyleCnt="1" custScaleY="73533">
        <dgm:presLayoutVars>
          <dgm:bulletEnabled val="1"/>
        </dgm:presLayoutVars>
      </dgm:prSet>
      <dgm:spPr/>
      <dgm:t>
        <a:bodyPr/>
        <a:lstStyle/>
        <a:p>
          <a:endParaRPr lang="fr-FR"/>
        </a:p>
      </dgm:t>
    </dgm:pt>
  </dgm:ptLst>
  <dgm:cxnLst>
    <dgm:cxn modelId="{D4AF38F3-34E9-4A4B-9B9C-6C5F7F6E4BF8}" type="presOf" srcId="{D2D88166-B282-41E5-8DF7-3B8A6B5EC682}" destId="{4338E6D5-46CF-470E-8844-EBC071409974}" srcOrd="0" destOrd="0" presId="urn:microsoft.com/office/officeart/2008/layout/BendingPictureCaption"/>
    <dgm:cxn modelId="{39C65B89-D4E6-4C1C-AE3B-073C14E3DE28}" srcId="{D2D88166-B282-41E5-8DF7-3B8A6B5EC682}" destId="{4969DFBC-F9B2-4870-A6A8-886885005B1F}" srcOrd="0" destOrd="0" parTransId="{06BA03EE-2DFF-4720-936A-F76996111305}" sibTransId="{89284535-2BDF-42B4-BBC5-BF90F681E2A7}"/>
    <dgm:cxn modelId="{EA8AD553-D9CA-4E0F-9F0F-63B0773052A2}" type="presOf" srcId="{4969DFBC-F9B2-4870-A6A8-886885005B1F}" destId="{4343A353-0444-4D3C-BBFB-3E653C0D7098}" srcOrd="0" destOrd="0" presId="urn:microsoft.com/office/officeart/2008/layout/BendingPictureCaption"/>
    <dgm:cxn modelId="{1754BDA5-AD10-4EE5-BF75-FD34E00F1349}" type="presParOf" srcId="{4338E6D5-46CF-470E-8844-EBC071409974}" destId="{20A729C8-29A4-4A5E-A3B6-19D5068079C6}" srcOrd="0" destOrd="0" presId="urn:microsoft.com/office/officeart/2008/layout/BendingPictureCaption"/>
    <dgm:cxn modelId="{D7B92F96-1FE2-4FB0-B7E4-AFB75B47CC81}" type="presParOf" srcId="{20A729C8-29A4-4A5E-A3B6-19D5068079C6}" destId="{AC02C72E-7E8D-470E-8655-484C898A34BA}" srcOrd="0" destOrd="0" presId="urn:microsoft.com/office/officeart/2008/layout/BendingPictureCaption"/>
    <dgm:cxn modelId="{EA1C1BBF-1D26-416D-990B-0655BB2CCE54}" type="presParOf" srcId="{20A729C8-29A4-4A5E-A3B6-19D5068079C6}" destId="{4343A353-0444-4D3C-BBFB-3E653C0D7098}" srcOrd="1" destOrd="0" presId="urn:microsoft.com/office/officeart/2008/layout/BendingPictureCaption"/>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4E4CF4-159C-435B-91E9-F7A5D54B3CF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9D4CD268-07C1-4C26-B68F-8BCFA6E4DA46}">
      <dgm:prSet phldrT="[Texte]"/>
      <dgm:spPr/>
      <dgm:t>
        <a:bodyPr/>
        <a:lstStyle/>
        <a:p>
          <a:r>
            <a:rPr lang="fr-FR" dirty="0" smtClean="0">
              <a:solidFill>
                <a:schemeClr val="tx1">
                  <a:lumMod val="95000"/>
                  <a:lumOff val="5000"/>
                </a:schemeClr>
              </a:solidFill>
            </a:rPr>
            <a:t>Oued Zhor</a:t>
          </a:r>
          <a:endParaRPr lang="fr-FR" dirty="0">
            <a:solidFill>
              <a:schemeClr val="tx1">
                <a:lumMod val="95000"/>
                <a:lumOff val="5000"/>
              </a:schemeClr>
            </a:solidFill>
          </a:endParaRPr>
        </a:p>
      </dgm:t>
    </dgm:pt>
    <dgm:pt modelId="{2A3B375B-C545-4A51-8AB6-72BB6CA171F2}" type="parTrans" cxnId="{A0A84E63-2C88-4203-9E9D-9D12A1A65482}">
      <dgm:prSet/>
      <dgm:spPr/>
      <dgm:t>
        <a:bodyPr/>
        <a:lstStyle/>
        <a:p>
          <a:endParaRPr lang="fr-FR"/>
        </a:p>
      </dgm:t>
    </dgm:pt>
    <dgm:pt modelId="{E1A7628A-4DE3-4840-AD28-AF8A33500515}" type="sibTrans" cxnId="{A0A84E63-2C88-4203-9E9D-9D12A1A65482}">
      <dgm:prSet/>
      <dgm:spPr/>
      <dgm:t>
        <a:bodyPr/>
        <a:lstStyle/>
        <a:p>
          <a:endParaRPr lang="fr-FR"/>
        </a:p>
      </dgm:t>
    </dgm:pt>
    <dgm:pt modelId="{B6C7FAF8-8500-4A06-9410-A33DD6B8BC56}" type="pres">
      <dgm:prSet presAssocID="{C94E4CF4-159C-435B-91E9-F7A5D54B3CFD}" presName="Name0" presStyleCnt="0">
        <dgm:presLayoutVars>
          <dgm:dir/>
          <dgm:resizeHandles val="exact"/>
        </dgm:presLayoutVars>
      </dgm:prSet>
      <dgm:spPr/>
    </dgm:pt>
    <dgm:pt modelId="{EBD65BFB-AD56-47A9-AF8B-D95CB9FC6BF8}" type="pres">
      <dgm:prSet presAssocID="{9D4CD268-07C1-4C26-B68F-8BCFA6E4DA46}" presName="composite" presStyleCnt="0"/>
      <dgm:spPr/>
    </dgm:pt>
    <dgm:pt modelId="{2D15DF0D-C769-4E7E-83E2-570F058E6FC1}" type="pres">
      <dgm:prSet presAssocID="{9D4CD268-07C1-4C26-B68F-8BCFA6E4DA46}" presName="rect1" presStyleLbl="bgShp" presStyleIdx="0" presStyleCnt="1" custFlipHor="1" custScaleX="143295" custLinFactNeighborX="-200" custLinFactNeighborY="269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BDAC1E90-A31C-4F3C-8528-5BDB96CD0BEC}" type="pres">
      <dgm:prSet presAssocID="{9D4CD268-07C1-4C26-B68F-8BCFA6E4DA46}" presName="rect2" presStyleLbl="trBgShp" presStyleIdx="0" presStyleCnt="1">
        <dgm:presLayoutVars>
          <dgm:bulletEnabled val="1"/>
        </dgm:presLayoutVars>
      </dgm:prSet>
      <dgm:spPr/>
      <dgm:t>
        <a:bodyPr/>
        <a:lstStyle/>
        <a:p>
          <a:endParaRPr lang="fr-FR"/>
        </a:p>
      </dgm:t>
    </dgm:pt>
  </dgm:ptLst>
  <dgm:cxnLst>
    <dgm:cxn modelId="{A0A84E63-2C88-4203-9E9D-9D12A1A65482}" srcId="{C94E4CF4-159C-435B-91E9-F7A5D54B3CFD}" destId="{9D4CD268-07C1-4C26-B68F-8BCFA6E4DA46}" srcOrd="0" destOrd="0" parTransId="{2A3B375B-C545-4A51-8AB6-72BB6CA171F2}" sibTransId="{E1A7628A-4DE3-4840-AD28-AF8A33500515}"/>
    <dgm:cxn modelId="{6BDF6F03-2F5A-434B-987A-DCF3DCD3C3B9}" type="presOf" srcId="{C94E4CF4-159C-435B-91E9-F7A5D54B3CFD}" destId="{B6C7FAF8-8500-4A06-9410-A33DD6B8BC56}" srcOrd="0" destOrd="0" presId="urn:microsoft.com/office/officeart/2008/layout/BendingPictureSemiTransparentText"/>
    <dgm:cxn modelId="{2909B546-EDA7-422F-A11C-6822A87DC633}" type="presOf" srcId="{9D4CD268-07C1-4C26-B68F-8BCFA6E4DA46}" destId="{BDAC1E90-A31C-4F3C-8528-5BDB96CD0BEC}" srcOrd="0" destOrd="0" presId="urn:microsoft.com/office/officeart/2008/layout/BendingPictureSemiTransparentText"/>
    <dgm:cxn modelId="{1991C9D6-B628-48F1-8209-5B2C582EF69B}" type="presParOf" srcId="{B6C7FAF8-8500-4A06-9410-A33DD6B8BC56}" destId="{EBD65BFB-AD56-47A9-AF8B-D95CB9FC6BF8}" srcOrd="0" destOrd="0" presId="urn:microsoft.com/office/officeart/2008/layout/BendingPictureSemiTransparentText"/>
    <dgm:cxn modelId="{AAF7832A-F7DF-4DC8-9E77-225D9FBA11F0}" type="presParOf" srcId="{EBD65BFB-AD56-47A9-AF8B-D95CB9FC6BF8}" destId="{2D15DF0D-C769-4E7E-83E2-570F058E6FC1}" srcOrd="0" destOrd="0" presId="urn:microsoft.com/office/officeart/2008/layout/BendingPictureSemiTransparentText"/>
    <dgm:cxn modelId="{C09E1342-6A12-41D0-8DFF-E4C71E5731AF}" type="presParOf" srcId="{EBD65BFB-AD56-47A9-AF8B-D95CB9FC6BF8}" destId="{BDAC1E90-A31C-4F3C-8528-5BDB96CD0BEC}" srcOrd="1" destOrd="0" presId="urn:microsoft.com/office/officeart/2008/layout/BendingPictureSemiTransparentTex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7CD49-928B-4B62-A851-807D3D2CE089}">
      <dsp:nvSpPr>
        <dsp:cNvPr id="0" name=""/>
        <dsp:cNvSpPr/>
      </dsp:nvSpPr>
      <dsp:spPr>
        <a:xfrm>
          <a:off x="251033" y="0"/>
          <a:ext cx="3565877" cy="2141671"/>
        </a:xfrm>
        <a:prstGeom prst="rect">
          <a:avLst/>
        </a:prstGeom>
        <a:blipFill>
          <a:blip xmlns:r="http://schemas.openxmlformats.org/officeDocument/2006/relationships" r:embed="rId1"/>
          <a:srcRect/>
          <a:stretch>
            <a:fillRect l="-7000" r="-7000"/>
          </a:stretch>
        </a:blipFill>
        <a:ln>
          <a:noFill/>
        </a:ln>
        <a:effectLst/>
      </dsp:spPr>
      <dsp:style>
        <a:lnRef idx="0">
          <a:scrgbClr r="0" g="0" b="0"/>
        </a:lnRef>
        <a:fillRef idx="1">
          <a:scrgbClr r="0" g="0" b="0"/>
        </a:fillRef>
        <a:effectRef idx="0">
          <a:scrgbClr r="0" g="0" b="0"/>
        </a:effectRef>
        <a:fontRef idx="minor"/>
      </dsp:style>
    </dsp:sp>
    <dsp:sp modelId="{3FAD8DBF-9458-45B9-8DA6-F6F49DE0A28B}">
      <dsp:nvSpPr>
        <dsp:cNvPr id="0" name=""/>
        <dsp:cNvSpPr/>
      </dsp:nvSpPr>
      <dsp:spPr>
        <a:xfrm>
          <a:off x="784628" y="1499169"/>
          <a:ext cx="2498687" cy="514001"/>
        </a:xfrm>
        <a:prstGeom prst="rect">
          <a:avLst/>
        </a:prstGeom>
        <a:solidFill>
          <a:schemeClr val="bg1">
            <a:lumMod val="85000"/>
          </a:schemeClr>
        </a:solidFill>
        <a:ln w="25400" cap="flat" cmpd="sng" algn="ctr">
          <a:solidFill>
            <a:schemeClr val="tx1">
              <a:lumMod val="95000"/>
              <a:lumOff val="5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fr-FR" sz="2700" kern="1200" dirty="0" err="1" smtClean="0">
              <a:solidFill>
                <a:schemeClr val="tx1">
                  <a:lumMod val="95000"/>
                  <a:lumOff val="5000"/>
                </a:schemeClr>
              </a:solidFill>
            </a:rPr>
            <a:t>Tamanart</a:t>
          </a:r>
          <a:endParaRPr lang="fr-FR" sz="2700" kern="1200" dirty="0">
            <a:solidFill>
              <a:schemeClr val="tx1">
                <a:lumMod val="95000"/>
                <a:lumOff val="5000"/>
              </a:schemeClr>
            </a:solidFill>
          </a:endParaRPr>
        </a:p>
      </dsp:txBody>
      <dsp:txXfrm>
        <a:off x="784628" y="1499169"/>
        <a:ext cx="2498687" cy="514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2C72E-7E8D-470E-8655-484C898A34BA}">
      <dsp:nvSpPr>
        <dsp:cNvPr id="0" name=""/>
        <dsp:cNvSpPr/>
      </dsp:nvSpPr>
      <dsp:spPr>
        <a:xfrm>
          <a:off x="174834" y="39004"/>
          <a:ext cx="2846585" cy="210361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a:noFill/>
        </a:ln>
        <a:effectLst/>
      </dsp:spPr>
      <dsp:style>
        <a:lnRef idx="0">
          <a:scrgbClr r="0" g="0" b="0"/>
        </a:lnRef>
        <a:fillRef idx="1">
          <a:scrgbClr r="0" g="0" b="0"/>
        </a:fillRef>
        <a:effectRef idx="0">
          <a:scrgbClr r="0" g="0" b="0"/>
        </a:effectRef>
        <a:fontRef idx="minor"/>
      </dsp:style>
    </dsp:sp>
    <dsp:sp modelId="{4343A353-0444-4D3C-BBFB-3E653C0D7098}">
      <dsp:nvSpPr>
        <dsp:cNvPr id="0" name=""/>
        <dsp:cNvSpPr/>
      </dsp:nvSpPr>
      <dsp:spPr>
        <a:xfrm>
          <a:off x="750208" y="1839203"/>
          <a:ext cx="2452908" cy="433458"/>
        </a:xfrm>
        <a:prstGeom prst="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5000"/>
            </a:spcAft>
          </a:pPr>
          <a:r>
            <a:rPr lang="fr-FR" sz="2400" kern="1200" dirty="0" smtClean="0">
              <a:solidFill>
                <a:schemeClr val="tx1">
                  <a:lumMod val="95000"/>
                  <a:lumOff val="5000"/>
                </a:schemeClr>
              </a:solidFill>
            </a:rPr>
            <a:t>Oued </a:t>
          </a:r>
          <a:r>
            <a:rPr lang="fr-FR" sz="2400" kern="1200" dirty="0" err="1" smtClean="0">
              <a:solidFill>
                <a:schemeClr val="tx1">
                  <a:lumMod val="95000"/>
                  <a:lumOff val="5000"/>
                </a:schemeClr>
              </a:solidFill>
            </a:rPr>
            <a:t>Z’hor</a:t>
          </a:r>
          <a:endParaRPr lang="fr-FR" sz="2400" kern="1200" dirty="0">
            <a:solidFill>
              <a:schemeClr val="tx1">
                <a:lumMod val="95000"/>
                <a:lumOff val="5000"/>
              </a:schemeClr>
            </a:solidFill>
          </a:endParaRPr>
        </a:p>
      </dsp:txBody>
      <dsp:txXfrm>
        <a:off x="750208" y="1839203"/>
        <a:ext cx="2452908" cy="4334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5DF0D-C769-4E7E-83E2-570F058E6FC1}">
      <dsp:nvSpPr>
        <dsp:cNvPr id="0" name=""/>
        <dsp:cNvSpPr/>
      </dsp:nvSpPr>
      <dsp:spPr>
        <a:xfrm flipH="1">
          <a:off x="206154" y="0"/>
          <a:ext cx="3533320" cy="2113454"/>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DAC1E90-A31C-4F3C-8528-5BDB96CD0BEC}">
      <dsp:nvSpPr>
        <dsp:cNvPr id="0" name=""/>
        <dsp:cNvSpPr/>
      </dsp:nvSpPr>
      <dsp:spPr>
        <a:xfrm>
          <a:off x="744863" y="1479417"/>
          <a:ext cx="2465766" cy="50722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fr-FR" sz="2600" kern="1200" dirty="0" smtClean="0">
              <a:solidFill>
                <a:schemeClr val="tx1">
                  <a:lumMod val="95000"/>
                  <a:lumOff val="5000"/>
                </a:schemeClr>
              </a:solidFill>
            </a:rPr>
            <a:t>Oued Zhor</a:t>
          </a:r>
          <a:endParaRPr lang="fr-FR" sz="2600" kern="1200" dirty="0">
            <a:solidFill>
              <a:schemeClr val="tx1">
                <a:lumMod val="95000"/>
                <a:lumOff val="5000"/>
              </a:schemeClr>
            </a:solidFill>
          </a:endParaRPr>
        </a:p>
      </dsp:txBody>
      <dsp:txXfrm>
        <a:off x="744863" y="1479417"/>
        <a:ext cx="2465766" cy="50722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D411C37-95A5-4971-ADA9-1867F49A1E7A}" type="datetimeFigureOut">
              <a:rPr lang="fr-FR" smtClean="0"/>
              <a:t>06/12/2020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16C3AE-9355-428B-A614-68F6A16DDC8A}"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D411C37-95A5-4971-ADA9-1867F49A1E7A}" type="datetimeFigureOut">
              <a:rPr lang="fr-FR" smtClean="0"/>
              <a:t>06/12/2020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16C3AE-9355-428B-A614-68F6A16DDC8A}"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D411C37-95A5-4971-ADA9-1867F49A1E7A}" type="datetimeFigureOut">
              <a:rPr lang="fr-FR" smtClean="0"/>
              <a:t>06/12/2020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16C3AE-9355-428B-A614-68F6A16DDC8A}"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D411C37-95A5-4971-ADA9-1867F49A1E7A}" type="datetimeFigureOut">
              <a:rPr lang="fr-FR" smtClean="0"/>
              <a:t>06/12/2020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16C3AE-9355-428B-A614-68F6A16DDC8A}"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D411C37-95A5-4971-ADA9-1867F49A1E7A}" type="datetimeFigureOut">
              <a:rPr lang="fr-FR" smtClean="0"/>
              <a:t>06/12/2020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16C3AE-9355-428B-A614-68F6A16DDC8A}"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D411C37-95A5-4971-ADA9-1867F49A1E7A}" type="datetimeFigureOut">
              <a:rPr lang="fr-FR" smtClean="0"/>
              <a:t>06/12/2020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316C3AE-9355-428B-A614-68F6A16DDC8A}"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D411C37-95A5-4971-ADA9-1867F49A1E7A}" type="datetimeFigureOut">
              <a:rPr lang="fr-FR" smtClean="0"/>
              <a:t>06/12/2020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316C3AE-9355-428B-A614-68F6A16DDC8A}"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AD411C37-95A5-4971-ADA9-1867F49A1E7A}" type="datetimeFigureOut">
              <a:rPr lang="fr-FR" smtClean="0"/>
              <a:t>06/12/2020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316C3AE-9355-428B-A614-68F6A16DDC8A}"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411C37-95A5-4971-ADA9-1867F49A1E7A}" type="datetimeFigureOut">
              <a:rPr lang="fr-FR" smtClean="0"/>
              <a:t>06/12/2020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316C3AE-9355-428B-A614-68F6A16DDC8A}"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D411C37-95A5-4971-ADA9-1867F49A1E7A}" type="datetimeFigureOut">
              <a:rPr lang="fr-FR" smtClean="0"/>
              <a:t>06/12/2020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316C3AE-9355-428B-A614-68F6A16DDC8A}"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D411C37-95A5-4971-ADA9-1867F49A1E7A}" type="datetimeFigureOut">
              <a:rPr lang="fr-FR" smtClean="0"/>
              <a:t>06/12/2020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316C3AE-9355-428B-A614-68F6A16DDC8A}"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11C37-95A5-4971-ADA9-1867F49A1E7A}" type="datetimeFigureOut">
              <a:rPr lang="fr-FR" smtClean="0"/>
              <a:t>06/12/2020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16C3AE-9355-428B-A614-68F6A16DDC8A}"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13" Type="http://schemas.microsoft.com/office/2007/relationships/diagramDrawing" Target="../diagrams/drawing2.xml"/><Relationship Id="rId18" Type="http://schemas.openxmlformats.org/officeDocument/2006/relationships/diagramColors" Target="../diagrams/colors3.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17" Type="http://schemas.openxmlformats.org/officeDocument/2006/relationships/diagramQuickStyle" Target="../diagrams/quickStyle3.xml"/><Relationship Id="rId2" Type="http://schemas.openxmlformats.org/officeDocument/2006/relationships/audio" Target="../media/audio1.wav"/><Relationship Id="rId16" Type="http://schemas.openxmlformats.org/officeDocument/2006/relationships/diagramLayout" Target="../diagrams/layout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5" Type="http://schemas.openxmlformats.org/officeDocument/2006/relationships/diagramData" Target="../diagrams/data3.xml"/><Relationship Id="rId10" Type="http://schemas.openxmlformats.org/officeDocument/2006/relationships/diagramLayout" Target="../diagrams/layout2.xml"/><Relationship Id="rId19" Type="http://schemas.microsoft.com/office/2007/relationships/diagramDrawing" Target="../diagrams/drawing3.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428992" y="2500306"/>
            <a:ext cx="5557822" cy="1857388"/>
          </a:xfrm>
        </p:spPr>
        <p:txBody>
          <a:bodyPr>
            <a:normAutofit fontScale="90000"/>
          </a:bodyPr>
          <a:lstStyle/>
          <a:p>
            <a:r>
              <a:rPr lang="fr-FR" dirty="0"/>
              <a:t/>
            </a:r>
            <a:br>
              <a:rPr lang="fr-FR" dirty="0"/>
            </a:br>
            <a:r>
              <a:rPr lang="en-US" sz="2200" b="1" i="1" u="sng" dirty="0">
                <a:solidFill>
                  <a:schemeClr val="accent2">
                    <a:lumMod val="50000"/>
                  </a:schemeClr>
                </a:solidFill>
                <a:effectLst>
                  <a:outerShdw blurRad="38100" dist="38100" dir="2700000" algn="tl">
                    <a:srgbClr val="000000">
                      <a:alpha val="43137"/>
                    </a:srgbClr>
                  </a:outerShdw>
                </a:effectLst>
              </a:rPr>
              <a:t>Project Protection of the environment and Biodiversity of the Algerian coast </a:t>
            </a:r>
            <a:r>
              <a:rPr lang="en-US" sz="2200" b="1" i="1" u="sng" dirty="0" err="1">
                <a:solidFill>
                  <a:schemeClr val="accent2">
                    <a:lumMod val="50000"/>
                  </a:schemeClr>
                </a:solidFill>
                <a:effectLst>
                  <a:outerShdw blurRad="38100" dist="38100" dir="2700000" algn="tl">
                    <a:srgbClr val="000000">
                      <a:alpha val="43137"/>
                    </a:srgbClr>
                  </a:outerShdw>
                </a:effectLst>
              </a:rPr>
              <a:t>Skikda</a:t>
            </a:r>
            <a:r>
              <a:rPr lang="en-US" sz="2200" b="1" i="1" u="sng" dirty="0">
                <a:solidFill>
                  <a:schemeClr val="accent2">
                    <a:lumMod val="50000"/>
                  </a:schemeClr>
                </a:solidFill>
                <a:effectLst>
                  <a:outerShdw blurRad="38100" dist="38100" dir="2700000" algn="tl">
                    <a:srgbClr val="000000">
                      <a:alpha val="43137"/>
                    </a:srgbClr>
                  </a:outerShdw>
                </a:effectLst>
              </a:rPr>
              <a:t> Action project wheat road </a:t>
            </a:r>
            <a:r>
              <a:rPr lang="en-US" sz="2200" b="1" i="1" u="sng" dirty="0" err="1">
                <a:solidFill>
                  <a:schemeClr val="accent2">
                    <a:lumMod val="50000"/>
                  </a:schemeClr>
                </a:solidFill>
                <a:effectLst>
                  <a:outerShdw blurRad="38100" dist="38100" dir="2700000" algn="tl">
                    <a:srgbClr val="000000">
                      <a:alpha val="43137"/>
                    </a:srgbClr>
                  </a:outerShdw>
                </a:effectLst>
              </a:rPr>
              <a:t>yoghourta</a:t>
            </a:r>
            <a:r>
              <a:rPr lang="en-US" sz="2200" b="1" i="1" u="sng" dirty="0">
                <a:solidFill>
                  <a:schemeClr val="accent2">
                    <a:lumMod val="50000"/>
                  </a:schemeClr>
                </a:solidFill>
                <a:effectLst>
                  <a:outerShdw blurRad="38100" dist="38100" dir="2700000" algn="tl">
                    <a:srgbClr val="000000">
                      <a:alpha val="43137"/>
                    </a:srgbClr>
                  </a:outerShdw>
                </a:effectLst>
              </a:rPr>
              <a:t> </a:t>
            </a:r>
            <a:r>
              <a:rPr lang="en-US" sz="2200" b="1" i="1" u="sng" dirty="0" err="1">
                <a:solidFill>
                  <a:schemeClr val="accent2">
                    <a:lumMod val="50000"/>
                  </a:schemeClr>
                </a:solidFill>
                <a:effectLst>
                  <a:outerShdw blurRad="38100" dist="38100" dir="2700000" algn="tl">
                    <a:srgbClr val="000000">
                      <a:alpha val="43137"/>
                    </a:srgbClr>
                  </a:outerShdw>
                </a:effectLst>
              </a:rPr>
              <a:t>lala</a:t>
            </a:r>
            <a:r>
              <a:rPr lang="en-US" sz="2200" b="1" i="1" u="sng" dirty="0">
                <a:solidFill>
                  <a:schemeClr val="accent2">
                    <a:lumMod val="50000"/>
                  </a:schemeClr>
                </a:solidFill>
                <a:effectLst>
                  <a:outerShdw blurRad="38100" dist="38100" dir="2700000" algn="tl">
                    <a:srgbClr val="000000">
                      <a:alpha val="43137"/>
                    </a:srgbClr>
                  </a:outerShdw>
                </a:effectLst>
              </a:rPr>
              <a:t> </a:t>
            </a:r>
            <a:r>
              <a:rPr lang="en-US" sz="2200" b="1" i="1" u="sng">
                <a:solidFill>
                  <a:schemeClr val="accent2">
                    <a:lumMod val="50000"/>
                  </a:schemeClr>
                </a:solidFill>
                <a:effectLst>
                  <a:outerShdw blurRad="38100" dist="38100" dir="2700000" algn="tl">
                    <a:srgbClr val="000000">
                      <a:alpha val="43137"/>
                    </a:srgbClr>
                  </a:outerShdw>
                </a:effectLst>
              </a:rPr>
              <a:t>azhor</a:t>
            </a:r>
            <a:endParaRPr lang="fr-FR" i="1" u="sng" dirty="0"/>
          </a:p>
        </p:txBody>
      </p:sp>
      <p:sp>
        <p:nvSpPr>
          <p:cNvPr id="3" name="Sous-titre 2"/>
          <p:cNvSpPr>
            <a:spLocks noGrp="1"/>
          </p:cNvSpPr>
          <p:nvPr>
            <p:ph type="subTitle" idx="1"/>
          </p:nvPr>
        </p:nvSpPr>
        <p:spPr>
          <a:xfrm flipV="1">
            <a:off x="1371600" y="5638800"/>
            <a:ext cx="6400800" cy="886544"/>
          </a:xfrm>
        </p:spPr>
        <p:txBody>
          <a:bodyPr>
            <a:normAutofit/>
          </a:bodyPr>
          <a:lstStyle/>
          <a:p>
            <a:endParaRPr lang="fr-FR" dirty="0"/>
          </a:p>
        </p:txBody>
      </p:sp>
      <p:graphicFrame>
        <p:nvGraphicFramePr>
          <p:cNvPr id="10" name="Diagramme 9"/>
          <p:cNvGraphicFramePr/>
          <p:nvPr>
            <p:extLst>
              <p:ext uri="{D42A27DB-BD31-4B8C-83A1-F6EECF244321}">
                <p14:modId xmlns:p14="http://schemas.microsoft.com/office/powerpoint/2010/main" val="2005465482"/>
              </p:ext>
            </p:extLst>
          </p:nvPr>
        </p:nvGraphicFramePr>
        <p:xfrm>
          <a:off x="5076056" y="4527689"/>
          <a:ext cx="4067944" cy="2141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9" name="Picture 5" descr="C:\Users\Microsoft 2014\Desktop\green collo\green collo.jpg"/>
          <p:cNvPicPr>
            <a:picLocks noChangeAspect="1" noChangeArrowheads="1"/>
          </p:cNvPicPr>
          <p:nvPr/>
        </p:nvPicPr>
        <p:blipFill>
          <a:blip r:embed="rId8"/>
          <a:srcRect/>
          <a:stretch>
            <a:fillRect/>
          </a:stretch>
        </p:blipFill>
        <p:spPr bwMode="auto">
          <a:xfrm>
            <a:off x="328475" y="2500307"/>
            <a:ext cx="3451438" cy="2027382"/>
          </a:xfrm>
          <a:prstGeom prst="ellipse">
            <a:avLst/>
          </a:prstGeom>
          <a:ln>
            <a:noFill/>
          </a:ln>
          <a:effectLst>
            <a:softEdge rad="112500"/>
          </a:effectLst>
        </p:spPr>
      </p:pic>
      <p:graphicFrame>
        <p:nvGraphicFramePr>
          <p:cNvPr id="9" name="Diagramme 8"/>
          <p:cNvGraphicFramePr/>
          <p:nvPr>
            <p:extLst>
              <p:ext uri="{D42A27DB-BD31-4B8C-83A1-F6EECF244321}">
                <p14:modId xmlns:p14="http://schemas.microsoft.com/office/powerpoint/2010/main" val="1037358874"/>
              </p:ext>
            </p:extLst>
          </p:nvPr>
        </p:nvGraphicFramePr>
        <p:xfrm>
          <a:off x="5574867" y="188640"/>
          <a:ext cx="3377952" cy="23116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5" name="Imag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8474" y="260649"/>
            <a:ext cx="4495046" cy="2069662"/>
          </a:xfrm>
          <a:prstGeom prst="rect">
            <a:avLst/>
          </a:prstGeom>
          <a:ln>
            <a:noFill/>
          </a:ln>
          <a:effectLst>
            <a:softEdge rad="112500"/>
          </a:effectLst>
        </p:spPr>
      </p:pic>
      <p:graphicFrame>
        <p:nvGraphicFramePr>
          <p:cNvPr id="12" name="Diagramme 11"/>
          <p:cNvGraphicFramePr/>
          <p:nvPr>
            <p:extLst>
              <p:ext uri="{D42A27DB-BD31-4B8C-83A1-F6EECF244321}">
                <p14:modId xmlns:p14="http://schemas.microsoft.com/office/powerpoint/2010/main" val="439208698"/>
              </p:ext>
            </p:extLst>
          </p:nvPr>
        </p:nvGraphicFramePr>
        <p:xfrm>
          <a:off x="328474" y="4555907"/>
          <a:ext cx="3955493" cy="2113454"/>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cSld>
  <p:clrMapOvr>
    <a:masterClrMapping/>
  </p:clrMapOvr>
  <p:transition spd="slow">
    <p:wedge/>
    <p:sndAc>
      <p:stSnd>
        <p:snd r:embed="rId2" name="cashreg.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idx="1"/>
          </p:nvPr>
        </p:nvSpPr>
        <p:spPr>
          <a:xfrm>
            <a:off x="468313" y="115888"/>
            <a:ext cx="8229600" cy="6626225"/>
          </a:xfrm>
        </p:spPr>
        <p:txBody>
          <a:bodyPr>
            <a:normAutofit fontScale="77500" lnSpcReduction="20000"/>
          </a:bodyPr>
          <a:lstStyle/>
          <a:p>
            <a:r>
              <a:rPr lang="en-US" dirty="0"/>
              <a:t>Goal,</a:t>
            </a:r>
          </a:p>
          <a:p>
            <a:r>
              <a:rPr lang="en-US" dirty="0"/>
              <a:t>Raise awareness of reef protection</a:t>
            </a:r>
          </a:p>
          <a:p>
            <a:r>
              <a:rPr lang="en-US" dirty="0"/>
              <a:t>Qualifying training to enhance the local marine coastline,</a:t>
            </a:r>
          </a:p>
          <a:p>
            <a:r>
              <a:rPr lang="en-US" dirty="0"/>
              <a:t>Creation and preservation of artificial reefs,</a:t>
            </a:r>
          </a:p>
          <a:p>
            <a:r>
              <a:rPr lang="en-US" dirty="0"/>
              <a:t>Realization of maritime reserves</a:t>
            </a:r>
          </a:p>
          <a:p>
            <a:r>
              <a:rPr lang="en-US" dirty="0"/>
              <a:t>Establishment of </a:t>
            </a:r>
            <a:r>
              <a:rPr lang="en-US" dirty="0" err="1"/>
              <a:t>Posidonia</a:t>
            </a:r>
            <a:r>
              <a:rPr lang="en-US" dirty="0"/>
              <a:t> meadows</a:t>
            </a:r>
          </a:p>
          <a:p>
            <a:r>
              <a:rPr lang="en-US" dirty="0"/>
              <a:t>Preserving reef biodiversity hindering the training of young people in maritime diving</a:t>
            </a:r>
          </a:p>
          <a:p>
            <a:r>
              <a:rPr lang="en-US" dirty="0"/>
              <a:t>Commitment and adhesion of the local population to the development of the maritime and forest coastline</a:t>
            </a:r>
          </a:p>
          <a:p>
            <a:r>
              <a:rPr lang="en-US" dirty="0"/>
              <a:t>Proposed technology solution: Application of software. Reforestation Forest plantations on the local sea coast (</a:t>
            </a:r>
            <a:r>
              <a:rPr lang="en-US" dirty="0" err="1"/>
              <a:t>tresinous</a:t>
            </a:r>
            <a:r>
              <a:rPr lang="en-US" dirty="0"/>
              <a:t> broadleaf) and fruit on 1,000 ha and other consolidation actions.</a:t>
            </a:r>
          </a:p>
          <a:p>
            <a:r>
              <a:rPr lang="en-US" dirty="0"/>
              <a:t>Location: </a:t>
            </a:r>
            <a:r>
              <a:rPr lang="en-US" dirty="0" err="1"/>
              <a:t>Collo</a:t>
            </a:r>
            <a:r>
              <a:rPr lang="en-US" dirty="0"/>
              <a:t> </a:t>
            </a:r>
            <a:r>
              <a:rPr lang="en-US" dirty="0" err="1"/>
              <a:t>tamanaret</a:t>
            </a:r>
            <a:r>
              <a:rPr lang="en-US" dirty="0"/>
              <a:t> </a:t>
            </a:r>
            <a:r>
              <a:rPr lang="en-US" dirty="0" err="1"/>
              <a:t>oued</a:t>
            </a:r>
            <a:r>
              <a:rPr lang="en-US" dirty="0"/>
              <a:t> </a:t>
            </a:r>
            <a:r>
              <a:rPr lang="en-US" dirty="0" err="1"/>
              <a:t>zhor</a:t>
            </a:r>
            <a:r>
              <a:rPr lang="en-US" dirty="0"/>
              <a:t>.</a:t>
            </a:r>
          </a:p>
          <a:p>
            <a:r>
              <a:rPr lang="en-US" dirty="0"/>
              <a:t>Project life,</a:t>
            </a:r>
          </a:p>
          <a:p>
            <a:r>
              <a:rPr lang="en-US" dirty="0"/>
              <a:t>.24 / 12 / 2020a 24/12/2021</a:t>
            </a:r>
          </a:p>
          <a:p>
            <a:r>
              <a:rPr lang="en-US" dirty="0"/>
              <a:t>Project cost: 3,500,000.00da</a:t>
            </a:r>
            <a:endParaRPr lang="fr-FR" dirty="0"/>
          </a:p>
        </p:txBody>
      </p:sp>
    </p:spTree>
    <p:extLst>
      <p:ext uri="{BB962C8B-B14F-4D97-AF65-F5344CB8AC3E}">
        <p14:creationId xmlns:p14="http://schemas.microsoft.com/office/powerpoint/2010/main" val="1340839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normAutofit fontScale="62500" lnSpcReduction="20000"/>
          </a:bodyPr>
          <a:lstStyle/>
          <a:p>
            <a:pPr marL="0" indent="0">
              <a:buNone/>
            </a:pPr>
            <a:r>
              <a:rPr lang="fr-FR" b="1" dirty="0" smtClean="0"/>
              <a:t>                                                             </a:t>
            </a:r>
            <a:endParaRPr lang="fr-FR" dirty="0"/>
          </a:p>
          <a:p>
            <a:r>
              <a:rPr lang="en-US" dirty="0"/>
              <a:t>PROJECT 3:</a:t>
            </a:r>
          </a:p>
          <a:p>
            <a:endParaRPr lang="en-US" dirty="0"/>
          </a:p>
          <a:p>
            <a:r>
              <a:rPr lang="en-US" dirty="0"/>
              <a:t>  PROMOTION forest fruit AND VALUATION OF medical and aromatic plants and oil FOR THE VALUATION of the forest and biodiversity in rural settings (</a:t>
            </a:r>
            <a:r>
              <a:rPr lang="en-US" dirty="0" err="1"/>
              <a:t>Collo-oued</a:t>
            </a:r>
            <a:r>
              <a:rPr lang="en-US" dirty="0"/>
              <a:t> </a:t>
            </a:r>
            <a:r>
              <a:rPr lang="en-US" dirty="0" err="1"/>
              <a:t>azhor</a:t>
            </a:r>
            <a:r>
              <a:rPr lang="en-US" dirty="0"/>
              <a:t>)</a:t>
            </a:r>
          </a:p>
          <a:p>
            <a:endParaRPr lang="en-US" dirty="0"/>
          </a:p>
          <a:p>
            <a:r>
              <a:rPr lang="en-US" dirty="0"/>
              <a:t>Project partner: joint management (forest -environment -agriculture) (</a:t>
            </a:r>
            <a:r>
              <a:rPr lang="en-US" dirty="0" err="1"/>
              <a:t>Collo.Chérai</a:t>
            </a:r>
            <a:r>
              <a:rPr lang="en-US" dirty="0"/>
              <a:t> </a:t>
            </a:r>
            <a:r>
              <a:rPr lang="en-US" dirty="0" err="1"/>
              <a:t>ouled</a:t>
            </a:r>
            <a:r>
              <a:rPr lang="en-US" dirty="0"/>
              <a:t> </a:t>
            </a:r>
            <a:r>
              <a:rPr lang="en-US" dirty="0" err="1"/>
              <a:t>attia-oued</a:t>
            </a:r>
            <a:r>
              <a:rPr lang="en-US" dirty="0"/>
              <a:t> </a:t>
            </a:r>
            <a:r>
              <a:rPr lang="en-US" dirty="0" err="1"/>
              <a:t>zhor</a:t>
            </a:r>
            <a:r>
              <a:rPr lang="en-US" dirty="0"/>
              <a:t>)</a:t>
            </a:r>
          </a:p>
          <a:p>
            <a:r>
              <a:rPr lang="en-US" dirty="0"/>
              <a:t>Existing Situation: Very large and landlocked spaces, biodiversity, the forest of (</a:t>
            </a:r>
            <a:r>
              <a:rPr lang="en-US" dirty="0" err="1"/>
              <a:t>Collo</a:t>
            </a:r>
            <a:r>
              <a:rPr lang="en-US" dirty="0"/>
              <a:t> a </a:t>
            </a:r>
            <a:r>
              <a:rPr lang="en-US" dirty="0" err="1"/>
              <a:t>ouedzhor</a:t>
            </a:r>
            <a:r>
              <a:rPr lang="en-US" dirty="0"/>
              <a:t>), a thousand hectares points for cultivating and focal point ‘</a:t>
            </a:r>
            <a:r>
              <a:rPr lang="en-US" dirty="0" err="1"/>
              <a:t>ouled</a:t>
            </a:r>
            <a:r>
              <a:rPr lang="en-US" dirty="0"/>
              <a:t> </a:t>
            </a:r>
            <a:r>
              <a:rPr lang="en-US" dirty="0" err="1"/>
              <a:t>attia</a:t>
            </a:r>
            <a:r>
              <a:rPr lang="en-US" dirty="0"/>
              <a:t> - </a:t>
            </a:r>
            <a:r>
              <a:rPr lang="en-US" dirty="0" err="1"/>
              <a:t>oued</a:t>
            </a:r>
            <a:r>
              <a:rPr lang="en-US" dirty="0"/>
              <a:t> </a:t>
            </a:r>
            <a:r>
              <a:rPr lang="en-US" dirty="0" err="1"/>
              <a:t>zhor</a:t>
            </a:r>
            <a:r>
              <a:rPr lang="en-US" dirty="0"/>
              <a:t>) has established</a:t>
            </a:r>
          </a:p>
          <a:p>
            <a:r>
              <a:rPr lang="en-US" dirty="0"/>
              <a:t>Technology solution proposed: use of machine equipment for oil extract (</a:t>
            </a:r>
            <a:r>
              <a:rPr lang="en-US" dirty="0" err="1"/>
              <a:t>drau</a:t>
            </a:r>
            <a:r>
              <a:rPr lang="en-US" dirty="0"/>
              <a:t> oil).</a:t>
            </a:r>
          </a:p>
          <a:p>
            <a:r>
              <a:rPr lang="en-US" dirty="0"/>
              <a:t>Aromatic plant equipment (rosemary)</a:t>
            </a:r>
          </a:p>
          <a:p>
            <a:r>
              <a:rPr lang="en-US" dirty="0"/>
              <a:t>Project lifespan: 12 months 12/24/2021</a:t>
            </a:r>
          </a:p>
          <a:p>
            <a:r>
              <a:rPr lang="en-US" dirty="0"/>
              <a:t>Baseline for wealth creation and local employment.</a:t>
            </a:r>
          </a:p>
          <a:p>
            <a:r>
              <a:rPr lang="en-US" dirty="0"/>
              <a:t>Valuation potential: (</a:t>
            </a:r>
            <a:r>
              <a:rPr lang="en-US" dirty="0" err="1"/>
              <a:t>Skikda</a:t>
            </a:r>
            <a:r>
              <a:rPr lang="en-US" dirty="0"/>
              <a:t>) valuation of the coastal </a:t>
            </a:r>
            <a:r>
              <a:rPr lang="en-US" dirty="0" err="1"/>
              <a:t>coastal</a:t>
            </a:r>
            <a:r>
              <a:rPr lang="en-US" dirty="0"/>
              <a:t> forest of (</a:t>
            </a:r>
            <a:r>
              <a:rPr lang="en-US" dirty="0" err="1"/>
              <a:t>Collo-oued</a:t>
            </a:r>
            <a:r>
              <a:rPr lang="en-US" dirty="0"/>
              <a:t> </a:t>
            </a:r>
            <a:r>
              <a:rPr lang="en-US" dirty="0" err="1"/>
              <a:t>zhor</a:t>
            </a:r>
            <a:r>
              <a:rPr lang="en-US" dirty="0"/>
              <a:t>) hundreds of hectares to be disturbed</a:t>
            </a:r>
            <a:endParaRPr lang="fr-FR" dirty="0"/>
          </a:p>
        </p:txBody>
      </p:sp>
    </p:spTree>
    <p:extLst>
      <p:ext uri="{BB962C8B-B14F-4D97-AF65-F5344CB8AC3E}">
        <p14:creationId xmlns:p14="http://schemas.microsoft.com/office/powerpoint/2010/main" val="128069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txBody>
          <a:bodyPr/>
          <a:lstStyle/>
          <a:p>
            <a:r>
              <a:rPr lang="fr-FR" b="1" i="1" u="sng" dirty="0">
                <a:solidFill>
                  <a:schemeClr val="tx1">
                    <a:lumMod val="75000"/>
                    <a:lumOff val="25000"/>
                  </a:schemeClr>
                </a:solidFill>
                <a:effectLst>
                  <a:outerShdw blurRad="38100" dist="38100" dir="2700000" algn="tl">
                    <a:srgbClr val="000000">
                      <a:alpha val="43137"/>
                    </a:srgbClr>
                  </a:outerShdw>
                </a:effectLst>
              </a:rPr>
              <a:t>P</a:t>
            </a:r>
            <a:r>
              <a:rPr lang="fr-FR" b="1" i="1" u="sng" dirty="0" smtClean="0">
                <a:solidFill>
                  <a:schemeClr val="tx1">
                    <a:lumMod val="75000"/>
                    <a:lumOff val="25000"/>
                  </a:schemeClr>
                </a:solidFill>
                <a:effectLst>
                  <a:outerShdw blurRad="38100" dist="38100" dir="2700000" algn="tl">
                    <a:srgbClr val="000000">
                      <a:alpha val="43137"/>
                    </a:srgbClr>
                  </a:outerShdw>
                </a:effectLst>
              </a:rPr>
              <a:t>hotos</a:t>
            </a:r>
            <a:endParaRPr lang="fr-FR" b="1" i="1" u="sng" dirty="0">
              <a:solidFill>
                <a:schemeClr val="tx1">
                  <a:lumMod val="75000"/>
                  <a:lumOff val="25000"/>
                </a:schemeClr>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457200" y="1124744"/>
            <a:ext cx="8229600" cy="5001419"/>
          </a:xfrm>
        </p:spPr>
        <p:txBody>
          <a:bodyPr/>
          <a:lstStyle/>
          <a:p>
            <a:r>
              <a:rPr lang="fr-FR" i="1" dirty="0" smtClean="0">
                <a:solidFill>
                  <a:schemeClr val="tx1">
                    <a:lumMod val="95000"/>
                    <a:lumOff val="5000"/>
                  </a:schemeClr>
                </a:solidFill>
              </a:rPr>
              <a:t>Photos de </a:t>
            </a:r>
            <a:r>
              <a:rPr lang="fr-FR" i="1" dirty="0" err="1" smtClean="0">
                <a:solidFill>
                  <a:schemeClr val="tx1">
                    <a:lumMod val="95000"/>
                    <a:lumOff val="5000"/>
                  </a:schemeClr>
                </a:solidFill>
              </a:rPr>
              <a:t>collo</a:t>
            </a:r>
            <a:r>
              <a:rPr lang="fr-FR" i="1" dirty="0" smtClean="0">
                <a:solidFill>
                  <a:schemeClr val="tx1">
                    <a:lumMod val="95000"/>
                    <a:lumOff val="5000"/>
                  </a:schemeClr>
                </a:solidFill>
              </a:rPr>
              <a:t> </a:t>
            </a:r>
            <a:r>
              <a:rPr lang="fr-FR" i="1" dirty="0">
                <a:solidFill>
                  <a:schemeClr val="tx1">
                    <a:lumMod val="95000"/>
                    <a:lumOff val="5000"/>
                  </a:schemeClr>
                </a:solidFill>
              </a:rPr>
              <a:t>.</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9391" y="1781530"/>
            <a:ext cx="3413719" cy="1936773"/>
          </a:xfrm>
          <a:prstGeom prst="rect">
            <a:avLst/>
          </a:prstGeom>
          <a:ln>
            <a:noFill/>
          </a:ln>
          <a:effectLst>
            <a:softEdge rad="112500"/>
          </a:effectLst>
        </p:spPr>
      </p:pic>
      <p:pic>
        <p:nvPicPr>
          <p:cNvPr id="6" name="Image 5"/>
          <p:cNvPicPr>
            <a:picLocks noChangeAspect="1"/>
          </p:cNvPicPr>
          <p:nvPr/>
        </p:nvPicPr>
        <p:blipFill>
          <a:blip r:embed="rId3"/>
          <a:stretch>
            <a:fillRect/>
          </a:stretch>
        </p:blipFill>
        <p:spPr>
          <a:xfrm>
            <a:off x="1138753" y="1781532"/>
            <a:ext cx="3279086" cy="1936771"/>
          </a:xfrm>
          <a:prstGeom prst="rect">
            <a:avLst/>
          </a:prstGeom>
          <a:ln>
            <a:noFill/>
          </a:ln>
          <a:effectLst>
            <a:softEdge rad="112500"/>
          </a:effectLst>
        </p:spPr>
      </p:pic>
      <p:pic>
        <p:nvPicPr>
          <p:cNvPr id="7" name="Image 6"/>
          <p:cNvPicPr>
            <a:picLocks noChangeAspect="1"/>
          </p:cNvPicPr>
          <p:nvPr/>
        </p:nvPicPr>
        <p:blipFill>
          <a:blip r:embed="rId4"/>
          <a:stretch>
            <a:fillRect/>
          </a:stretch>
        </p:blipFill>
        <p:spPr>
          <a:xfrm>
            <a:off x="5099392" y="3718304"/>
            <a:ext cx="3413719" cy="1944216"/>
          </a:xfrm>
          <a:prstGeom prst="rect">
            <a:avLst/>
          </a:prstGeom>
          <a:ln>
            <a:noFill/>
          </a:ln>
          <a:effectLst>
            <a:softEdge rad="112500"/>
          </a:effectLst>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992" y="3718303"/>
            <a:ext cx="3384376" cy="1944216"/>
          </a:xfrm>
          <a:prstGeom prst="rect">
            <a:avLst/>
          </a:prstGeom>
          <a:ln>
            <a:noFill/>
          </a:ln>
          <a:effectLst>
            <a:softEdge rad="112500"/>
          </a:effectLst>
        </p:spPr>
      </p:pic>
    </p:spTree>
    <p:extLst>
      <p:ext uri="{BB962C8B-B14F-4D97-AF65-F5344CB8AC3E}">
        <p14:creationId xmlns:p14="http://schemas.microsoft.com/office/powerpoint/2010/main" val="34733484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lstStyle/>
          <a:p>
            <a:r>
              <a:rPr lang="fr-FR" i="1" dirty="0" smtClean="0"/>
              <a:t>Photos de </a:t>
            </a:r>
            <a:r>
              <a:rPr lang="fr-FR" i="1" dirty="0" err="1" smtClean="0"/>
              <a:t>tamanart</a:t>
            </a:r>
            <a:r>
              <a:rPr lang="fr-FR" i="1" dirty="0" smtClean="0"/>
              <a:t>.</a:t>
            </a:r>
            <a:endParaRPr lang="fr-FR" i="1" dirty="0"/>
          </a:p>
        </p:txBody>
      </p:sp>
      <p:pic>
        <p:nvPicPr>
          <p:cNvPr id="4" name="Image 3"/>
          <p:cNvPicPr>
            <a:picLocks noChangeAspect="1"/>
          </p:cNvPicPr>
          <p:nvPr/>
        </p:nvPicPr>
        <p:blipFill>
          <a:blip r:embed="rId2"/>
          <a:stretch>
            <a:fillRect/>
          </a:stretch>
        </p:blipFill>
        <p:spPr>
          <a:xfrm>
            <a:off x="5163580" y="1340768"/>
            <a:ext cx="3672408" cy="2304256"/>
          </a:xfrm>
          <a:prstGeom prst="rect">
            <a:avLst/>
          </a:prstGeom>
          <a:ln>
            <a:noFill/>
          </a:ln>
          <a:effectLst>
            <a:softEdge rad="112500"/>
          </a:effec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609" y="3645024"/>
            <a:ext cx="3559407" cy="2132910"/>
          </a:xfrm>
          <a:prstGeom prst="rect">
            <a:avLst/>
          </a:prstGeom>
          <a:ln>
            <a:noFill/>
          </a:ln>
          <a:effectLst>
            <a:softEdge rad="112500"/>
          </a:effectLst>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3580" y="3645024"/>
            <a:ext cx="3672408" cy="2160241"/>
          </a:xfrm>
          <a:prstGeom prst="rect">
            <a:avLst/>
          </a:prstGeom>
          <a:ln>
            <a:noFill/>
          </a:ln>
          <a:effectLst>
            <a:softEdge rad="112500"/>
          </a:effectLst>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2487" y="1341857"/>
            <a:ext cx="3559407" cy="2304256"/>
          </a:xfrm>
          <a:prstGeom prst="rect">
            <a:avLst/>
          </a:prstGeom>
          <a:ln>
            <a:noFill/>
          </a:ln>
          <a:effectLst>
            <a:softEdge rad="112500"/>
          </a:effectLst>
        </p:spPr>
      </p:pic>
    </p:spTree>
    <p:extLst>
      <p:ext uri="{BB962C8B-B14F-4D97-AF65-F5344CB8AC3E}">
        <p14:creationId xmlns:p14="http://schemas.microsoft.com/office/powerpoint/2010/main" val="38436496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lstStyle/>
          <a:p>
            <a:r>
              <a:rPr lang="fr-FR" i="1" dirty="0" smtClean="0"/>
              <a:t>Photos de Oued Zhor.</a:t>
            </a:r>
            <a:endParaRPr lang="fr-FR" i="1" dirty="0"/>
          </a:p>
        </p:txBody>
      </p:sp>
      <p:pic>
        <p:nvPicPr>
          <p:cNvPr id="4" name="Image 3"/>
          <p:cNvPicPr>
            <a:picLocks noChangeAspect="1"/>
          </p:cNvPicPr>
          <p:nvPr/>
        </p:nvPicPr>
        <p:blipFill>
          <a:blip r:embed="rId2"/>
          <a:stretch>
            <a:fillRect/>
          </a:stretch>
        </p:blipFill>
        <p:spPr>
          <a:xfrm>
            <a:off x="4980001" y="1410512"/>
            <a:ext cx="3754760" cy="2052777"/>
          </a:xfrm>
          <a:prstGeom prst="rect">
            <a:avLst/>
          </a:prstGeom>
          <a:ln>
            <a:noFill/>
          </a:ln>
          <a:effectLst>
            <a:softEdge rad="112500"/>
          </a:effectLst>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520" y="1423451"/>
            <a:ext cx="3571130" cy="2052777"/>
          </a:xfrm>
          <a:prstGeom prst="rect">
            <a:avLst/>
          </a:prstGeom>
          <a:ln>
            <a:noFill/>
          </a:ln>
          <a:effectLst>
            <a:softEdge rad="112500"/>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122" y="3448898"/>
            <a:ext cx="3591926" cy="2157650"/>
          </a:xfrm>
          <a:prstGeom prst="rect">
            <a:avLst/>
          </a:prstGeom>
          <a:ln>
            <a:noFill/>
          </a:ln>
          <a:effectLst>
            <a:softEdge rad="112500"/>
          </a:effectLst>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9169" y="3463289"/>
            <a:ext cx="3816424" cy="2157650"/>
          </a:xfrm>
          <a:prstGeom prst="rect">
            <a:avLst/>
          </a:prstGeom>
          <a:ln>
            <a:noFill/>
          </a:ln>
          <a:effectLst>
            <a:softEdge rad="112500"/>
          </a:effectLst>
        </p:spPr>
      </p:pic>
    </p:spTree>
    <p:extLst>
      <p:ext uri="{BB962C8B-B14F-4D97-AF65-F5344CB8AC3E}">
        <p14:creationId xmlns:p14="http://schemas.microsoft.com/office/powerpoint/2010/main" val="39906732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8680"/>
            <a:ext cx="8229600" cy="648072"/>
          </a:xfrm>
        </p:spPr>
        <p:txBody>
          <a:bodyPr>
            <a:normAutofit fontScale="90000"/>
          </a:bodyPr>
          <a:lstStyle/>
          <a:p>
            <a:r>
              <a:rPr lang="fr-FR" dirty="0" smtClean="0"/>
              <a:t>Les fruits littoral  </a:t>
            </a:r>
            <a:br>
              <a:rPr lang="fr-FR" dirty="0" smtClean="0"/>
            </a:b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0227" y="1197016"/>
            <a:ext cx="3629363" cy="2086055"/>
          </a:xfrm>
          <a:prstGeom prst="rect">
            <a:avLst/>
          </a:prstGeom>
          <a:ln>
            <a:noFill/>
          </a:ln>
          <a:effectLst>
            <a:softEdge rad="112500"/>
          </a:effec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268760"/>
            <a:ext cx="3592488" cy="2014311"/>
          </a:xfrm>
          <a:prstGeom prst="rect">
            <a:avLst/>
          </a:prstGeom>
          <a:ln>
            <a:noFill/>
          </a:ln>
          <a:effectLst>
            <a:softEdge rad="112500"/>
          </a:effectLst>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3429000"/>
            <a:ext cx="3592488" cy="2103698"/>
          </a:xfrm>
          <a:prstGeom prst="rect">
            <a:avLst/>
          </a:prstGeom>
          <a:ln>
            <a:noFill/>
          </a:ln>
          <a:effectLst>
            <a:softEdge rad="112500"/>
          </a:effectLst>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525" y="3429000"/>
            <a:ext cx="3826768" cy="2103698"/>
          </a:xfrm>
          <a:prstGeom prst="rect">
            <a:avLst/>
          </a:prstGeom>
          <a:ln>
            <a:noFill/>
          </a:ln>
          <a:effectLst>
            <a:softEdge rad="112500"/>
          </a:effectLst>
        </p:spPr>
      </p:pic>
    </p:spTree>
    <p:extLst>
      <p:ext uri="{BB962C8B-B14F-4D97-AF65-F5344CB8AC3E}">
        <p14:creationId xmlns:p14="http://schemas.microsoft.com/office/powerpoint/2010/main" val="257074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0"/>
            <a:ext cx="8229600" cy="6126163"/>
          </a:xfrm>
        </p:spPr>
        <p:txBody>
          <a:bodyPr>
            <a:normAutofit fontScale="85000" lnSpcReduction="10000"/>
          </a:bodyPr>
          <a:lstStyle/>
          <a:p>
            <a:pPr algn="ctr">
              <a:buNone/>
            </a:pPr>
            <a:r>
              <a:rPr lang="en-US" sz="2800" b="1" i="1" u="sng" dirty="0"/>
              <a:t>DEMOCRATIC AND PEOPLE'S REPUBLIC OF ALGERIA Sustainable development and ecotourism association </a:t>
            </a:r>
            <a:r>
              <a:rPr lang="en-US" sz="2800" b="1" i="1" u="sng" dirty="0" err="1"/>
              <a:t>Skikda</a:t>
            </a:r>
            <a:r>
              <a:rPr lang="en-US" sz="2800" b="1" i="1" u="sng" dirty="0"/>
              <a:t> (green </a:t>
            </a:r>
            <a:r>
              <a:rPr lang="en-US" sz="2800" b="1" i="1" u="sng" dirty="0" err="1"/>
              <a:t>collo</a:t>
            </a:r>
            <a:r>
              <a:rPr lang="en-US" sz="2800" b="1" i="1" u="sng" dirty="0"/>
              <a:t>)</a:t>
            </a:r>
          </a:p>
          <a:p>
            <a:pPr algn="ctr">
              <a:buNone/>
            </a:pPr>
            <a:endParaRPr lang="en-US" sz="2800" b="1" i="1" u="sng" dirty="0"/>
          </a:p>
          <a:p>
            <a:pPr algn="ctr">
              <a:buNone/>
            </a:pPr>
            <a:r>
              <a:rPr lang="en-US" sz="2800" b="1" i="1" u="sng" dirty="0"/>
              <a:t>Project Protection of the Environment and Biodiversity of the Algerian Coastline </a:t>
            </a:r>
            <a:r>
              <a:rPr lang="en-US" sz="2800" b="1" i="1" u="sng" dirty="0" err="1"/>
              <a:t>Skikda</a:t>
            </a:r>
            <a:endParaRPr lang="en-US" sz="2800" b="1" i="1" u="sng" dirty="0"/>
          </a:p>
          <a:p>
            <a:pPr algn="ctr">
              <a:buNone/>
            </a:pPr>
            <a:endParaRPr lang="en-US" sz="2800" b="1" i="1" u="sng" dirty="0"/>
          </a:p>
          <a:p>
            <a:pPr algn="ctr">
              <a:buNone/>
            </a:pPr>
            <a:r>
              <a:rPr lang="en-US" sz="2800" b="1" i="1" u="sng" dirty="0"/>
              <a:t>Yoghurt </a:t>
            </a:r>
            <a:r>
              <a:rPr lang="en-US" sz="2800" b="1" i="1" u="sng" dirty="0" err="1"/>
              <a:t>Lala</a:t>
            </a:r>
            <a:r>
              <a:rPr lang="en-US" sz="2800" b="1" i="1" u="sng" dirty="0"/>
              <a:t> </a:t>
            </a:r>
            <a:r>
              <a:rPr lang="en-US" sz="2800" b="1" i="1" u="sng" dirty="0" err="1"/>
              <a:t>Azhor</a:t>
            </a:r>
            <a:r>
              <a:rPr lang="en-US" sz="2800" b="1" i="1" u="sng" dirty="0"/>
              <a:t> Wheat Road Action Project</a:t>
            </a:r>
          </a:p>
          <a:p>
            <a:pPr algn="ctr">
              <a:buNone/>
            </a:pPr>
            <a:endParaRPr lang="en-US" sz="2800" b="1" i="1" u="sng" dirty="0"/>
          </a:p>
          <a:p>
            <a:pPr algn="ctr">
              <a:buNone/>
            </a:pPr>
            <a:r>
              <a:rPr lang="en-US" sz="2800" b="1" i="1" u="sng" dirty="0"/>
              <a:t>Analysis and diagnosis of the project, the organization of users of natural resources at the level of the </a:t>
            </a:r>
            <a:r>
              <a:rPr lang="en-US" sz="2800" b="1" i="1" u="sng" dirty="0" err="1"/>
              <a:t>Wilaya</a:t>
            </a:r>
            <a:r>
              <a:rPr lang="en-US" sz="2800" b="1" i="1" u="sng" dirty="0"/>
              <a:t> </a:t>
            </a:r>
            <a:r>
              <a:rPr lang="en-US" sz="2800" b="1" i="1" u="sng" dirty="0" err="1"/>
              <a:t>Skikda</a:t>
            </a:r>
            <a:endParaRPr lang="en-US" sz="2800" b="1" i="1" u="sng" dirty="0"/>
          </a:p>
          <a:p>
            <a:pPr algn="ctr">
              <a:buNone/>
            </a:pPr>
            <a:endParaRPr lang="en-US" sz="2800" b="1" i="1" u="sng" dirty="0"/>
          </a:p>
          <a:p>
            <a:pPr algn="ctr">
              <a:buNone/>
            </a:pPr>
            <a:endParaRPr lang="en-US" sz="2800" b="1" i="1" u="sng" dirty="0"/>
          </a:p>
          <a:p>
            <a:pPr algn="ctr">
              <a:buNone/>
            </a:pPr>
            <a:r>
              <a:rPr lang="en-US" sz="2800" b="1" i="1" u="sng" dirty="0"/>
              <a:t>                                         (</a:t>
            </a:r>
            <a:r>
              <a:rPr lang="en-US" sz="2800" b="1" i="1" u="sng" dirty="0" err="1"/>
              <a:t>Collo</a:t>
            </a:r>
            <a:r>
              <a:rPr lang="en-US" sz="2800" b="1" i="1" u="sng" dirty="0"/>
              <a:t> a </a:t>
            </a:r>
            <a:r>
              <a:rPr lang="en-US" sz="2800" b="1" i="1" u="sng" dirty="0" err="1"/>
              <a:t>lala</a:t>
            </a:r>
            <a:r>
              <a:rPr lang="en-US" sz="2800" b="1" i="1" u="sng" dirty="0"/>
              <a:t> </a:t>
            </a:r>
            <a:r>
              <a:rPr lang="en-US" sz="2800" b="1" i="1" u="sng" dirty="0" err="1"/>
              <a:t>zhor</a:t>
            </a:r>
            <a:r>
              <a:rPr lang="en-US" sz="2800" b="1" i="1" u="sng" dirty="0"/>
              <a:t>)</a:t>
            </a:r>
          </a:p>
          <a:p>
            <a:pPr algn="ctr">
              <a:buNone/>
            </a:pPr>
            <a:endParaRPr lang="en-US" sz="2800" b="1" i="1" u="sng" dirty="0"/>
          </a:p>
          <a:p>
            <a:pPr algn="ctr">
              <a:buNone/>
            </a:pPr>
            <a:r>
              <a:rPr lang="fr-FR" sz="2800" b="1" i="1" u="sng" dirty="0" smtClean="0"/>
              <a:t> </a:t>
            </a:r>
            <a:endParaRPr lang="fr-FR" sz="3300" i="1"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2852"/>
            <a:ext cx="8229600" cy="5983311"/>
          </a:xfrm>
        </p:spPr>
        <p:txBody>
          <a:bodyPr>
            <a:noAutofit/>
          </a:bodyPr>
          <a:lstStyle/>
          <a:p>
            <a:r>
              <a:rPr lang="en-US" sz="1600" dirty="0"/>
              <a:t>This project is the culmination of the thematic work carried out by green </a:t>
            </a:r>
            <a:r>
              <a:rPr lang="en-US" sz="1600" dirty="0" err="1"/>
              <a:t>Collo</a:t>
            </a:r>
            <a:r>
              <a:rPr lang="en-US" sz="1600" dirty="0"/>
              <a:t> who participated in this project. It includes sustainable development aspects and the action plan with a view to integrating the local population into projects. The projects in question have a biodiversity and environmental character thus respond to the concerns of valuing the coastline for local development.</a:t>
            </a:r>
          </a:p>
          <a:p>
            <a:r>
              <a:rPr lang="en-US" sz="1600" dirty="0"/>
              <a:t>        Introduction</a:t>
            </a:r>
          </a:p>
          <a:p>
            <a:r>
              <a:rPr lang="en-US" sz="1600" dirty="0"/>
              <a:t>By carrying out the green </a:t>
            </a:r>
            <a:r>
              <a:rPr lang="en-US" sz="1600" dirty="0" err="1"/>
              <a:t>Collo</a:t>
            </a:r>
            <a:r>
              <a:rPr lang="en-US" sz="1600" dirty="0"/>
              <a:t> project, we are providing the means to inventory all the capacities in the environmental field likely to be reinforced as part of the construction of the wheat road.</a:t>
            </a:r>
          </a:p>
          <a:p>
            <a:endParaRPr lang="en-US" sz="1600" dirty="0"/>
          </a:p>
          <a:p>
            <a:r>
              <a:rPr lang="en-US" sz="1600" dirty="0"/>
              <a:t>This will mainly involve identifying, confirming and examining the priority actions to be carried out in the field of biodiversity, that of the coast and that of the environment and sustainable development.</a:t>
            </a:r>
          </a:p>
          <a:p>
            <a:r>
              <a:rPr lang="en-US" sz="1600" dirty="0"/>
              <a:t>In a second step, I will need to examine the local capacities which need to be strengthened both at the project and coastal level.</a:t>
            </a:r>
          </a:p>
          <a:p>
            <a:r>
              <a:rPr lang="en-US" sz="1600" dirty="0"/>
              <a:t>In a third step, it will be necessary to target and then coordinate the actions and subsequent requests of local populations in terms of local development and the creation of a job.</a:t>
            </a:r>
          </a:p>
          <a:p>
            <a:r>
              <a:rPr lang="en-US" sz="1600" dirty="0"/>
              <a:t>Finally, the main project measures should be linked to enhance and hinder the environment and biodiversity and sustainable development.</a:t>
            </a:r>
          </a:p>
          <a:p>
            <a:r>
              <a:rPr lang="en-US" sz="1600" dirty="0"/>
              <a:t>In the </a:t>
            </a:r>
            <a:r>
              <a:rPr lang="en-US" sz="1600" dirty="0" err="1"/>
              <a:t>willaya</a:t>
            </a:r>
            <a:r>
              <a:rPr lang="en-US" sz="1600" dirty="0"/>
              <a:t> of </a:t>
            </a:r>
            <a:r>
              <a:rPr lang="en-US" sz="1600" dirty="0" err="1"/>
              <a:t>Skikda</a:t>
            </a:r>
            <a:endParaRPr lang="en-US" sz="1600" dirty="0"/>
          </a:p>
          <a:p>
            <a:endParaRPr lang="en-US" sz="1600" dirty="0"/>
          </a:p>
          <a:p>
            <a:endParaRPr lang="fr-FR" sz="1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idx="1"/>
          </p:nvPr>
        </p:nvSpPr>
        <p:spPr>
          <a:xfrm>
            <a:off x="457200" y="0"/>
            <a:ext cx="8229600" cy="6126163"/>
          </a:xfrm>
        </p:spPr>
        <p:txBody>
          <a:bodyPr>
            <a:noAutofit/>
          </a:bodyPr>
          <a:lstStyle/>
          <a:p>
            <a:pPr>
              <a:buNone/>
            </a:pPr>
            <a:r>
              <a:rPr lang="fr-FR" sz="1600" dirty="0"/>
              <a:t> </a:t>
            </a:r>
          </a:p>
          <a:p>
            <a:pPr>
              <a:buNone/>
            </a:pPr>
            <a:r>
              <a:rPr lang="en-US" sz="1600" dirty="0"/>
              <a:t>Project rationale and context</a:t>
            </a:r>
          </a:p>
          <a:p>
            <a:pPr>
              <a:buNone/>
            </a:pPr>
            <a:endParaRPr lang="en-US" sz="1600" dirty="0"/>
          </a:p>
          <a:p>
            <a:pPr>
              <a:buNone/>
            </a:pPr>
            <a:r>
              <a:rPr lang="en-US" sz="1600" dirty="0"/>
              <a:t>For the </a:t>
            </a:r>
            <a:r>
              <a:rPr lang="en-US" sz="1600" dirty="0" err="1"/>
              <a:t>Skikda</a:t>
            </a:r>
            <a:r>
              <a:rPr lang="en-US" sz="1600" dirty="0"/>
              <a:t> part, it will be a question of preparing a project highlighting, for the three sectors listed above, the priority issues, the capacity constraints and the possibilities for strengthening these capacities.</a:t>
            </a:r>
          </a:p>
          <a:p>
            <a:pPr>
              <a:buNone/>
            </a:pPr>
            <a:endParaRPr lang="en-US" sz="1600" dirty="0"/>
          </a:p>
          <a:p>
            <a:pPr>
              <a:buNone/>
            </a:pPr>
            <a:r>
              <a:rPr lang="en-US" sz="1600" dirty="0"/>
              <a:t>The context in which the project fits includes several phases: the first consists, on the basis of the work that has already been undertaken in the field of biodiversity, climate change and desertification and soil degradation, to assess the weak points.</a:t>
            </a:r>
          </a:p>
          <a:p>
            <a:pPr>
              <a:buNone/>
            </a:pPr>
            <a:endParaRPr lang="en-US" sz="1600" dirty="0"/>
          </a:p>
          <a:p>
            <a:pPr>
              <a:buNone/>
            </a:pPr>
            <a:r>
              <a:rPr lang="en-US" sz="1600" dirty="0"/>
              <a:t>Then, they will act to inventory the activities carried out for this evaluation and which consists of a sectoral inventory of the situation in order to select the aspects that justify a priority treatment and to define the constraints related to the existing capacities and especially those to be mobilized.</a:t>
            </a:r>
          </a:p>
          <a:p>
            <a:pPr>
              <a:buNone/>
            </a:pPr>
            <a:endParaRPr lang="en-US" sz="1600" dirty="0"/>
          </a:p>
          <a:p>
            <a:pPr>
              <a:buNone/>
            </a:pPr>
            <a:r>
              <a:rPr lang="en-US" sz="1600" dirty="0"/>
              <a:t>Once these two phases are completed, they will be possible for sectoral and </a:t>
            </a:r>
            <a:r>
              <a:rPr lang="en-US" sz="1600" dirty="0" err="1"/>
              <a:t>intersectoral</a:t>
            </a:r>
            <a:r>
              <a:rPr lang="en-US" sz="1600" dirty="0"/>
              <a:t> actions which should be and to strengthen capacities in terms of biodiversity, climate change and the fight against desertification and soil degradation.</a:t>
            </a:r>
          </a:p>
          <a:p>
            <a:pPr>
              <a:buNone/>
            </a:pPr>
            <a:r>
              <a:rPr lang="en-US" sz="1600" dirty="0"/>
              <a:t>The development of a capacity building and preservation strategy, both at the sectoral and </a:t>
            </a:r>
            <a:r>
              <a:rPr lang="en-US" sz="1600" dirty="0" err="1"/>
              <a:t>intersectoral</a:t>
            </a:r>
            <a:r>
              <a:rPr lang="en-US" sz="1600" dirty="0"/>
              <a:t> level, will constitute the final phase of the self-assessment mission.</a:t>
            </a:r>
            <a:endParaRPr lang="fr-FR"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0"/>
            <a:ext cx="8229600" cy="6126163"/>
          </a:xfrm>
        </p:spPr>
        <p:txBody>
          <a:bodyPr>
            <a:normAutofit fontScale="70000" lnSpcReduction="20000"/>
          </a:bodyPr>
          <a:lstStyle/>
          <a:p>
            <a:r>
              <a:rPr lang="en-US" dirty="0"/>
              <a:t>It makes sense that the preparation of the ANCR involves several administrations and institutions whose activities relate in whole or in part to activities which have an impact on the environment.</a:t>
            </a:r>
          </a:p>
          <a:p>
            <a:endParaRPr lang="en-US" dirty="0"/>
          </a:p>
          <a:p>
            <a:r>
              <a:rPr lang="en-US" dirty="0"/>
              <a:t>By evaluating the dysfunctions observed in the management of the national environment, the institutions will be able to coordinate their efforts and seek the synergies that will strengthen existing capacities so as to be able to maximize national and international programs to fight against environmental degradation and the preservation of sustainable development.</a:t>
            </a:r>
          </a:p>
          <a:p>
            <a:endParaRPr lang="en-US" dirty="0"/>
          </a:p>
          <a:p>
            <a:r>
              <a:rPr lang="en-US" dirty="0"/>
              <a:t>QUESTIONS Coastal interest</a:t>
            </a:r>
          </a:p>
          <a:p>
            <a:r>
              <a:rPr lang="en-US" dirty="0"/>
              <a:t>A. CONSTRAINTS</a:t>
            </a:r>
          </a:p>
          <a:p>
            <a:endParaRPr lang="en-US" dirty="0"/>
          </a:p>
          <a:p>
            <a:r>
              <a:rPr lang="en-US" dirty="0"/>
              <a:t>The analysis of coastal issues and the needs of municipalities in this area first requires that the constraints to the implementation of the proposed solutions be clearly identified and known.</a:t>
            </a:r>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idx="1"/>
          </p:nvPr>
        </p:nvSpPr>
        <p:spPr>
          <a:xfrm>
            <a:off x="428596" y="0"/>
            <a:ext cx="8229600" cy="6126163"/>
          </a:xfrm>
        </p:spPr>
        <p:txBody>
          <a:bodyPr>
            <a:normAutofit fontScale="55000" lnSpcReduction="20000"/>
          </a:bodyPr>
          <a:lstStyle/>
          <a:p>
            <a:r>
              <a:rPr lang="en-US" dirty="0"/>
              <a:t>In this context, and from the poor conclusions to which the various projects arrived, the absence of sustainability, the economic constraints, the absence of methodologies, guidelines, good practices, case studies and tools, institutional fragmentation, the absence of understanding, demotivation and social obstacles, will certainly be felt, added to </a:t>
            </a:r>
            <a:r>
              <a:rPr lang="en-US" dirty="0" err="1"/>
              <a:t>to</a:t>
            </a:r>
            <a:r>
              <a:rPr lang="en-US" dirty="0"/>
              <a:t> the implementation of a coastal approach which nevertheless generates greater rationalization of resources and greater efficiency in the process. Indeed, "capacity building is defined as an endogenous process through which a civil society, its associations, increases its human capital and improves its faculties of reaction, adaptation and self-discipline - employment of local wealth".</a:t>
            </a:r>
          </a:p>
          <a:p>
            <a:endParaRPr lang="en-US" dirty="0"/>
          </a:p>
          <a:p>
            <a:r>
              <a:rPr lang="en-US" dirty="0"/>
              <a:t>We will also add the initial concerns related to the lack of knowledge and expertise in the municipalities cited to comply with the provisions of the three projects; the lack of knowledge of the links between the strategies contained in the latter and the achievement of local sustainable development objectives and the weakness of the capacities to take advantage of the possibilities offered by these projects at the regional level.</a:t>
            </a:r>
          </a:p>
          <a:p>
            <a:endParaRPr lang="en-US" dirty="0"/>
          </a:p>
          <a:p>
            <a:r>
              <a:rPr lang="en-US" dirty="0"/>
              <a:t>The approach of these projects is based on an approach for strengthening human capacities and techniques adapted to local specificities, starting from awareness-raising, training and action activities covering the various aspects of the implementation of the three projects, in particular: awareness-raising of the local population, NGOs and grassroots populations, strengthening of a local implementation structure, training of local teams, technical studies, participation in local meetings. This approach is based on local expertise.</a:t>
            </a:r>
          </a:p>
          <a:p>
            <a:endParaRPr lang="en-US" dirty="0"/>
          </a:p>
          <a:p>
            <a:endParaRPr lang="fr-FR" dirty="0" smtClean="0"/>
          </a:p>
          <a:p>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normAutofit fontScale="47500" lnSpcReduction="20000"/>
          </a:bodyPr>
          <a:lstStyle/>
          <a:p>
            <a:pPr marL="0" indent="0">
              <a:buNone/>
            </a:pPr>
            <a:r>
              <a:rPr lang="fr-FR" b="1" i="1" dirty="0" smtClean="0"/>
              <a:t>   </a:t>
            </a:r>
            <a:r>
              <a:rPr lang="en-US" b="1" i="1" dirty="0"/>
              <a:t>IDEAS OF PILOT PROJECTS WITH STRONG DOMINANT</a:t>
            </a:r>
          </a:p>
          <a:p>
            <a:pPr marL="0" indent="0">
              <a:buNone/>
            </a:pPr>
            <a:endParaRPr lang="en-US" b="1" i="1" dirty="0"/>
          </a:p>
          <a:p>
            <a:pPr marL="0" indent="0">
              <a:buNone/>
            </a:pPr>
            <a:r>
              <a:rPr lang="en-US" b="1" i="1" dirty="0"/>
              <a:t>GOALS :</a:t>
            </a:r>
          </a:p>
          <a:p>
            <a:pPr marL="0" indent="0">
              <a:buNone/>
            </a:pPr>
            <a:r>
              <a:rPr lang="en-US" b="1" i="1" dirty="0"/>
              <a:t>enhancement of the local product (forest - aromatic medicinal plant - clay) (rosemary - clay - oil of local honey - forest fruit - mushroom.</a:t>
            </a:r>
          </a:p>
          <a:p>
            <a:pPr marL="0" indent="0">
              <a:buNone/>
            </a:pPr>
            <a:endParaRPr lang="en-US" b="1" i="1" dirty="0"/>
          </a:p>
          <a:p>
            <a:pPr marL="0" indent="0">
              <a:buNone/>
            </a:pPr>
            <a:r>
              <a:rPr lang="en-US" b="1" i="1" dirty="0"/>
              <a:t>-Improved quality of life,</a:t>
            </a:r>
          </a:p>
          <a:p>
            <a:pPr marL="0" indent="0">
              <a:buNone/>
            </a:pPr>
            <a:endParaRPr lang="en-US" b="1" i="1" dirty="0"/>
          </a:p>
          <a:p>
            <a:pPr marL="0" indent="0">
              <a:buNone/>
            </a:pPr>
            <a:r>
              <a:rPr lang="en-US" b="1" i="1" dirty="0"/>
              <a:t>-Regeneration of the coastline (marine-forest-biodiversity)</a:t>
            </a:r>
          </a:p>
          <a:p>
            <a:pPr marL="0" indent="0">
              <a:buNone/>
            </a:pPr>
            <a:endParaRPr lang="en-US" b="1" i="1" dirty="0"/>
          </a:p>
          <a:p>
            <a:pPr marL="0" indent="0">
              <a:buNone/>
            </a:pPr>
            <a:r>
              <a:rPr lang="en-US" b="1" i="1" dirty="0"/>
              <a:t>-Regeneration of degraded courses and restoration of their productivity, (ecotourism- forest)</a:t>
            </a:r>
          </a:p>
          <a:p>
            <a:pPr marL="0" indent="0">
              <a:buNone/>
            </a:pPr>
            <a:endParaRPr lang="en-US" b="1" i="1" dirty="0"/>
          </a:p>
          <a:p>
            <a:pPr marL="0" indent="0">
              <a:buNone/>
            </a:pPr>
            <a:r>
              <a:rPr lang="en-US" b="1" i="1" dirty="0"/>
              <a:t>-Rational use of the local product</a:t>
            </a:r>
          </a:p>
          <a:p>
            <a:pPr marL="0" indent="0">
              <a:buNone/>
            </a:pPr>
            <a:r>
              <a:rPr lang="en-US" b="1" i="1" dirty="0"/>
              <a:t>-Integrated management of spaces (ecosystems),</a:t>
            </a:r>
          </a:p>
          <a:p>
            <a:pPr marL="0" indent="0">
              <a:buNone/>
            </a:pPr>
            <a:endParaRPr lang="en-US" b="1" i="1" dirty="0"/>
          </a:p>
          <a:p>
            <a:pPr marL="0" indent="0">
              <a:buNone/>
            </a:pPr>
            <a:r>
              <a:rPr lang="en-US" b="1" i="1" dirty="0"/>
              <a:t>-Beneficial to rural communities,</a:t>
            </a:r>
          </a:p>
          <a:p>
            <a:pPr marL="0" indent="0">
              <a:buNone/>
            </a:pPr>
            <a:endParaRPr lang="en-US" b="1" i="1" dirty="0"/>
          </a:p>
          <a:p>
            <a:pPr marL="0" indent="0">
              <a:buNone/>
            </a:pPr>
            <a:r>
              <a:rPr lang="en-US" b="1" i="1" dirty="0"/>
              <a:t>-Alleviate poverty,</a:t>
            </a:r>
          </a:p>
          <a:p>
            <a:pPr marL="0" indent="0">
              <a:buNone/>
            </a:pPr>
            <a:r>
              <a:rPr lang="en-US" b="1" i="1" dirty="0"/>
              <a:t>- Job creation</a:t>
            </a:r>
          </a:p>
          <a:p>
            <a:pPr marL="0" indent="0">
              <a:buNone/>
            </a:pPr>
            <a:r>
              <a:rPr lang="en-US" b="1" i="1" dirty="0"/>
              <a:t>-Better biodiversity management,</a:t>
            </a:r>
          </a:p>
          <a:p>
            <a:pPr marL="0" indent="0">
              <a:buNone/>
            </a:pPr>
            <a:endParaRPr lang="en-US" b="1" i="1" dirty="0"/>
          </a:p>
          <a:p>
            <a:pPr marL="0" indent="0">
              <a:buNone/>
            </a:pPr>
            <a:r>
              <a:rPr lang="fr-FR" b="1" i="1" dirty="0" smtClean="0"/>
              <a:t>                                   </a:t>
            </a:r>
            <a:endParaRPr lang="fr-FR" dirty="0"/>
          </a:p>
        </p:txBody>
      </p:sp>
    </p:spTree>
    <p:extLst>
      <p:ext uri="{BB962C8B-B14F-4D97-AF65-F5344CB8AC3E}">
        <p14:creationId xmlns:p14="http://schemas.microsoft.com/office/powerpoint/2010/main" val="2234178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idx="1"/>
          </p:nvPr>
        </p:nvSpPr>
        <p:spPr>
          <a:xfrm>
            <a:off x="457200" y="333375"/>
            <a:ext cx="8229600" cy="5792788"/>
          </a:xfrm>
        </p:spPr>
        <p:txBody>
          <a:bodyPr>
            <a:normAutofit fontScale="55000" lnSpcReduction="20000"/>
          </a:bodyPr>
          <a:lstStyle/>
          <a:p>
            <a:r>
              <a:rPr lang="en-US" dirty="0"/>
              <a:t>PROJECT 1</a:t>
            </a:r>
          </a:p>
          <a:p>
            <a:endParaRPr lang="en-US" dirty="0"/>
          </a:p>
          <a:p>
            <a:r>
              <a:rPr lang="en-US" dirty="0"/>
              <a:t>THE INTEGRATED DEVELOPMENT of an ecotourism and camping area (</a:t>
            </a:r>
            <a:r>
              <a:rPr lang="en-US" dirty="0" err="1"/>
              <a:t>charia-ouled</a:t>
            </a:r>
            <a:r>
              <a:rPr lang="en-US" dirty="0"/>
              <a:t> </a:t>
            </a:r>
            <a:r>
              <a:rPr lang="en-US" dirty="0" err="1"/>
              <a:t>attia-oued</a:t>
            </a:r>
            <a:r>
              <a:rPr lang="en-US" dirty="0"/>
              <a:t> </a:t>
            </a:r>
            <a:r>
              <a:rPr lang="en-US" dirty="0" err="1"/>
              <a:t>zhor</a:t>
            </a:r>
            <a:r>
              <a:rPr lang="en-US" dirty="0"/>
              <a:t>)</a:t>
            </a:r>
          </a:p>
          <a:p>
            <a:r>
              <a:rPr lang="en-US" dirty="0"/>
              <a:t>                Rehabilitation of space and road to </a:t>
            </a:r>
            <a:r>
              <a:rPr lang="en-US" dirty="0" err="1"/>
              <a:t>elgougi</a:t>
            </a:r>
            <a:r>
              <a:rPr lang="en-US" dirty="0"/>
              <a:t> and </a:t>
            </a:r>
            <a:r>
              <a:rPr lang="en-US" dirty="0" err="1"/>
              <a:t>habieche</a:t>
            </a:r>
            <a:r>
              <a:rPr lang="en-US" dirty="0"/>
              <a:t> (2nd </a:t>
            </a:r>
            <a:r>
              <a:rPr lang="en-US" dirty="0" err="1"/>
              <a:t>willaya</a:t>
            </a:r>
            <a:r>
              <a:rPr lang="en-US" dirty="0"/>
              <a:t>)</a:t>
            </a:r>
          </a:p>
          <a:p>
            <a:r>
              <a:rPr lang="en-US" dirty="0"/>
              <a:t>Local development and enhancement of the maritime coastline natural and maritime reserve to be developed across the three municipalities (</a:t>
            </a:r>
            <a:r>
              <a:rPr lang="en-US" dirty="0" err="1"/>
              <a:t>collo</a:t>
            </a:r>
            <a:r>
              <a:rPr lang="en-US" dirty="0"/>
              <a:t> –</a:t>
            </a:r>
            <a:r>
              <a:rPr lang="en-US" dirty="0" err="1"/>
              <a:t>ouledattia</a:t>
            </a:r>
            <a:r>
              <a:rPr lang="en-US" dirty="0"/>
              <a:t>- </a:t>
            </a:r>
            <a:r>
              <a:rPr lang="en-US" dirty="0" err="1"/>
              <a:t>ouedzhor</a:t>
            </a:r>
            <a:endParaRPr lang="en-US" dirty="0"/>
          </a:p>
          <a:p>
            <a:r>
              <a:rPr lang="en-US" dirty="0"/>
              <a:t>• Project partner: commune (</a:t>
            </a:r>
            <a:r>
              <a:rPr lang="en-US" dirty="0" err="1"/>
              <a:t>ouled</a:t>
            </a:r>
            <a:r>
              <a:rPr lang="en-US" dirty="0"/>
              <a:t> </a:t>
            </a:r>
            <a:r>
              <a:rPr lang="en-US" dirty="0" err="1"/>
              <a:t>attia-oued</a:t>
            </a:r>
            <a:r>
              <a:rPr lang="en-US" dirty="0"/>
              <a:t> </a:t>
            </a:r>
            <a:r>
              <a:rPr lang="en-US" dirty="0" err="1"/>
              <a:t>zhor-chérai</a:t>
            </a:r>
            <a:r>
              <a:rPr lang="en-US" dirty="0"/>
              <a:t>) direction (tourism-sport environment).</a:t>
            </a:r>
          </a:p>
          <a:p>
            <a:r>
              <a:rPr lang="en-US" dirty="0"/>
              <a:t>• Existing Situation: Ideal space for camping, ecotourism, solidarity tourism. Diving-memory-astronomical</a:t>
            </a:r>
          </a:p>
          <a:p>
            <a:r>
              <a:rPr lang="en-US" dirty="0"/>
              <a:t>• Proposed technological solution: Rehabilitation of the space for camping and road to the </a:t>
            </a:r>
            <a:r>
              <a:rPr lang="en-US" dirty="0" err="1"/>
              <a:t>Elgoufi</a:t>
            </a:r>
            <a:r>
              <a:rPr lang="en-US" dirty="0"/>
              <a:t> mountain of the twin to look at the sky and astronomy - rehabilitation of the historic </a:t>
            </a:r>
            <a:r>
              <a:rPr lang="en-US" dirty="0" err="1"/>
              <a:t>Emme</a:t>
            </a:r>
            <a:r>
              <a:rPr lang="en-US" dirty="0"/>
              <a:t> </a:t>
            </a:r>
            <a:r>
              <a:rPr lang="en-US" dirty="0" err="1"/>
              <a:t>willaya</a:t>
            </a:r>
            <a:r>
              <a:rPr lang="en-US" dirty="0"/>
              <a:t> monument tourism of memory</a:t>
            </a:r>
          </a:p>
          <a:p>
            <a:r>
              <a:rPr lang="en-US" dirty="0"/>
              <a:t>• Project lifespan: 12 months 12/24/2020 to 12/24/2021</a:t>
            </a:r>
          </a:p>
          <a:p>
            <a:r>
              <a:rPr lang="en-US" dirty="0"/>
              <a:t>• Carbon reduction potential: Once reconstituted, the plant cover will contribute to the sequestration of 46,000,000tCO2 using an average of 37Tco2 / ha / a</a:t>
            </a:r>
          </a:p>
          <a:p>
            <a:r>
              <a:rPr lang="en-US" dirty="0"/>
              <a:t>600,000,000da</a:t>
            </a:r>
          </a:p>
          <a:p>
            <a:endParaRPr lang="en-US" dirty="0"/>
          </a:p>
          <a:p>
            <a:endParaRPr lang="fr-FR" dirty="0"/>
          </a:p>
          <a:p>
            <a:endParaRPr lang="fr-FR" dirty="0"/>
          </a:p>
        </p:txBody>
      </p:sp>
    </p:spTree>
    <p:extLst>
      <p:ext uri="{BB962C8B-B14F-4D97-AF65-F5344CB8AC3E}">
        <p14:creationId xmlns:p14="http://schemas.microsoft.com/office/powerpoint/2010/main" val="15815985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332656"/>
            <a:ext cx="8352928" cy="6264696"/>
          </a:xfrm>
        </p:spPr>
        <p:txBody>
          <a:bodyPr>
            <a:noAutofit/>
          </a:bodyPr>
          <a:lstStyle/>
          <a:p>
            <a:pPr marL="0" indent="0">
              <a:buNone/>
            </a:pPr>
            <a:r>
              <a:rPr lang="en-US" sz="1600" dirty="0"/>
              <a:t>PROJECT 2:</a:t>
            </a:r>
          </a:p>
          <a:p>
            <a:pPr marL="0" indent="0">
              <a:buNone/>
            </a:pPr>
            <a:r>
              <a:rPr lang="en-US" sz="1600" dirty="0"/>
              <a:t>                                                Marine diving training club</a:t>
            </a:r>
          </a:p>
          <a:p>
            <a:pPr marL="0" indent="0">
              <a:buNone/>
            </a:pPr>
            <a:r>
              <a:rPr lang="en-US" sz="1600" dirty="0"/>
              <a:t>• Project partner: management (sport - fishing - tourism - environment) -</a:t>
            </a:r>
          </a:p>
          <a:p>
            <a:pPr marL="0" indent="0">
              <a:buNone/>
            </a:pPr>
            <a:r>
              <a:rPr lang="en-US" sz="1600" dirty="0"/>
              <a:t>• Existing Situation: local threats to coral ecosystems</a:t>
            </a:r>
          </a:p>
          <a:p>
            <a:pPr marL="0" indent="0">
              <a:buNone/>
            </a:pPr>
            <a:r>
              <a:rPr lang="en-US" sz="1600" dirty="0"/>
              <a:t>(such as overfishing, pollution or destruction of habitats) are mainly</a:t>
            </a:r>
          </a:p>
          <a:p>
            <a:pPr marL="0" indent="0">
              <a:buNone/>
            </a:pPr>
            <a:r>
              <a:rPr lang="en-US" sz="1600" dirty="0"/>
              <a:t>of two concepts:</a:t>
            </a:r>
          </a:p>
          <a:p>
            <a:pPr marL="0" indent="0">
              <a:buNone/>
            </a:pPr>
            <a:r>
              <a:rPr lang="en-US" sz="1600" dirty="0"/>
              <a:t>1- The one that explains why</a:t>
            </a:r>
          </a:p>
          <a:p>
            <a:pPr marL="0" indent="0">
              <a:buNone/>
            </a:pPr>
            <a:r>
              <a:rPr lang="en-US" sz="1600" dirty="0"/>
              <a:t>there is generally little individual interest in sustainable use of goods</a:t>
            </a:r>
          </a:p>
          <a:p>
            <a:pPr marL="0" indent="0">
              <a:buNone/>
            </a:pPr>
            <a:r>
              <a:rPr lang="en-US" sz="1600" dirty="0"/>
              <a:t>in common or public since the cost of the action will be borne by individuals while</a:t>
            </a:r>
          </a:p>
          <a:p>
            <a:pPr marL="0" indent="0">
              <a:buNone/>
            </a:pPr>
            <a:r>
              <a:rPr lang="en-US" sz="1600" dirty="0"/>
              <a:t>that the benefits will benefit the group or future generations; overfishing is</a:t>
            </a:r>
          </a:p>
          <a:p>
            <a:pPr marL="0" indent="0">
              <a:buNone/>
            </a:pPr>
            <a:r>
              <a:rPr lang="en-US" sz="1600" dirty="0"/>
              <a:t>a perfect example, motivated by the idea that "any fish that I don't catch can</a:t>
            </a:r>
          </a:p>
          <a:p>
            <a:pPr marL="0" indent="0">
              <a:buNone/>
            </a:pPr>
            <a:r>
              <a:rPr lang="en-US" sz="1600" dirty="0"/>
              <a:t>potentially being taken by my neighbor ”.</a:t>
            </a:r>
          </a:p>
          <a:p>
            <a:pPr marL="0" indent="0">
              <a:buNone/>
            </a:pPr>
            <a:r>
              <a:rPr lang="en-US" sz="1600" dirty="0"/>
              <a:t>2- That of externalities for which the absence of exchange space or "market"</a:t>
            </a:r>
          </a:p>
          <a:p>
            <a:pPr marL="0" indent="0">
              <a:buNone/>
            </a:pPr>
            <a:r>
              <a:rPr lang="en-US" sz="1600" dirty="0"/>
              <a:t>values ​​inherent in ecosystem services does not make it possible to regulate</a:t>
            </a:r>
          </a:p>
          <a:p>
            <a:pPr marL="0" indent="0">
              <a:buNone/>
            </a:pPr>
            <a:r>
              <a:rPr lang="en-US" sz="1600" dirty="0"/>
              <a:t>profits and losses linked to the quality of these services</a:t>
            </a:r>
          </a:p>
          <a:p>
            <a:pPr marL="0" indent="0">
              <a:buNone/>
            </a:pPr>
            <a:r>
              <a:rPr lang="en-US" sz="1600" dirty="0"/>
              <a:t>maritime coast has conserved and enhanced with climate change and the local population around the coast</a:t>
            </a:r>
          </a:p>
          <a:p>
            <a:pPr marL="0" indent="0">
              <a:buNone/>
            </a:pPr>
            <a:endParaRPr lang="en-US" sz="1600" dirty="0"/>
          </a:p>
          <a:p>
            <a:pPr marL="0" indent="0">
              <a:buNone/>
            </a:pPr>
            <a:endParaRPr lang="fr-FR" sz="1600" dirty="0" smtClean="0"/>
          </a:p>
        </p:txBody>
      </p:sp>
    </p:spTree>
    <p:extLst>
      <p:ext uri="{BB962C8B-B14F-4D97-AF65-F5344CB8AC3E}">
        <p14:creationId xmlns:p14="http://schemas.microsoft.com/office/powerpoint/2010/main" val="2967723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499</TotalTime>
  <Words>1396</Words>
  <Application>Microsoft Office PowerPoint</Application>
  <PresentationFormat>Affichage à l'écran (4:3)</PresentationFormat>
  <Paragraphs>129</Paragraphs>
  <Slides>15</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15</vt:i4>
      </vt:variant>
    </vt:vector>
  </HeadingPairs>
  <TitlesOfParts>
    <vt:vector size="18" baseType="lpstr">
      <vt:lpstr>Arial</vt:lpstr>
      <vt:lpstr>Calibri</vt:lpstr>
      <vt:lpstr>Thème Office</vt:lpstr>
      <vt:lpstr> Project Protection of the environment and Biodiversity of the Algerian coast Skikda Action project wheat road yoghourta lala azhor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Photos</vt:lpstr>
      <vt:lpstr>Présentation PowerPoint</vt:lpstr>
      <vt:lpstr>Présentation PowerPoint</vt:lpstr>
      <vt:lpstr>Les fruits littoral   </vt:lpstr>
    </vt:vector>
  </TitlesOfParts>
  <Company>basheer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Microsoft 2014</dc:creator>
  <cp:lastModifiedBy>Djamel ZERKOUT</cp:lastModifiedBy>
  <cp:revision>91</cp:revision>
  <dcterms:created xsi:type="dcterms:W3CDTF">2020-10-16T14:02:27Z</dcterms:created>
  <dcterms:modified xsi:type="dcterms:W3CDTF">2020-12-06T13:59:06Z</dcterms:modified>
</cp:coreProperties>
</file>